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9" r:id="rId4"/>
    <p:sldId id="278" r:id="rId5"/>
    <p:sldId id="286" r:id="rId6"/>
    <p:sldId id="28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686" autoAdjust="0"/>
  </p:normalViewPr>
  <p:slideViewPr>
    <p:cSldViewPr snapToGrid="0">
      <p:cViewPr varScale="1">
        <p:scale>
          <a:sx n="60" d="100"/>
          <a:sy n="60" d="100"/>
        </p:scale>
        <p:origin x="8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C221B-7F80-4929-8291-018379732141}" type="datetimeFigureOut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6861D-855D-4570-85AE-5C25A0983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785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6861D-855D-4570-85AE-5C25A0983DB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382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應建立</a:t>
            </a:r>
            <a:r>
              <a:rPr lang="zh-TW" altLang="en-US" u="sng" dirty="0" smtClean="0"/>
              <a:t>動物實驗申請表作業程序</a:t>
            </a:r>
            <a:r>
              <a:rPr lang="zh-TW" altLang="en-US" dirty="0" smtClean="0"/>
              <a:t>，以及落實</a:t>
            </a:r>
            <a:r>
              <a:rPr lang="zh-TW" altLang="en-US" u="sng" dirty="0" smtClean="0"/>
              <a:t>實質審查</a:t>
            </a:r>
            <a:endParaRPr lang="en-US" altLang="zh-TW" u="sng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未建立有關</a:t>
            </a:r>
            <a:r>
              <a:rPr lang="zh-TW" altLang="en-US" u="sng" dirty="0" smtClean="0"/>
              <a:t>動物實驗之取消 </a:t>
            </a:r>
            <a:r>
              <a:rPr lang="zh-TW" altLang="en-US" dirty="0" smtClean="0"/>
              <a:t>或 </a:t>
            </a:r>
            <a:r>
              <a:rPr lang="zh-TW" altLang="en-US" u="sng" dirty="0" smtClean="0"/>
              <a:t>受理違反動物科學應用爭議案件</a:t>
            </a:r>
            <a:r>
              <a:rPr lang="zh-TW" altLang="en-US" dirty="0" smtClean="0"/>
              <a:t>等 作業規定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6861D-855D-4570-85AE-5C25A0983DB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75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D5A-E745-49DB-A88F-1904508636B1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21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7497-CDE9-4410-A175-DFA6EEDCFB5B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566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224-71CD-469E-B48F-08D8DAF4B0EC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83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FF8-079B-4D4E-8C33-E4F62B1F4581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43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5A53-D0BD-42F4-8DA7-FC4FA8234C2F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41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84FA-5613-49F0-849B-45CA7306767A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651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B9DB-6DB6-474F-9DCF-1B37BE655C19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0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1D2F-ADF3-4218-B69E-FF67900C7CF1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23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C869-9422-4F27-878C-8B54C9FD290E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52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38D1-49B6-47FC-A5A4-4FB1B056D677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584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63B5-121D-4848-A36F-29CA57B31418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67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81012" y="250825"/>
            <a:ext cx="7115175" cy="701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71462" y="1044574"/>
            <a:ext cx="11482388" cy="4651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9400A14-D646-44F9-8315-CCD765CA458D}" type="datetime1">
              <a:rPr lang="zh-TW" altLang="en-US" smtClean="0"/>
              <a:t>2019/11/4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220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73DCAEA5-D4B0-417C-96F3-926855B950F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25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401763"/>
            <a:ext cx="9144000" cy="238760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dirty="0" smtClean="0"/>
              <a:t>中山大學實驗動物照護及使用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>2019</a:t>
            </a:r>
            <a:r>
              <a:rPr lang="zh-TW" altLang="en-US" sz="4400" dirty="0" smtClean="0"/>
              <a:t>的改變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38300" y="4325938"/>
            <a:ext cx="9144000" cy="1655762"/>
          </a:xfrm>
        </p:spPr>
        <p:txBody>
          <a:bodyPr anchor="ctr"/>
          <a:lstStyle/>
          <a:p>
            <a:r>
              <a:rPr lang="zh-TW" altLang="en-US" dirty="0" smtClean="0"/>
              <a:t>主任委員</a:t>
            </a:r>
            <a:r>
              <a:rPr lang="en-US" altLang="zh-TW" dirty="0" smtClean="0"/>
              <a:t>(2019)</a:t>
            </a:r>
            <a:r>
              <a:rPr lang="zh-TW" altLang="en-US" dirty="0" smtClean="0"/>
              <a:t> 宋克義 海洋科學系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16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"/>
            <a:ext cx="12192000" cy="952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012" y="170157"/>
            <a:ext cx="9777413" cy="701675"/>
          </a:xfrm>
        </p:spPr>
        <p:txBody>
          <a:bodyPr/>
          <a:lstStyle/>
          <a:p>
            <a:r>
              <a:rPr lang="zh-TW" altLang="en-US" sz="3600" b="1" dirty="0" smtClean="0"/>
              <a:t>本校應改善事項 </a:t>
            </a:r>
            <a:r>
              <a:rPr lang="en-US" altLang="zh-TW" sz="2800" dirty="0" smtClean="0"/>
              <a:t>2019.09.09</a:t>
            </a:r>
            <a:r>
              <a:rPr lang="zh-TW" altLang="en-US" sz="2800" dirty="0" smtClean="0"/>
              <a:t> 農委會重點查核 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1012" y="952500"/>
            <a:ext cx="11482388" cy="5594351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/>
              <a:t>機構動物科學應用單位跨多系所，管理不易</a:t>
            </a:r>
            <a:endParaRPr lang="en-US" altLang="zh-TW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尚有許多</a:t>
            </a:r>
            <a:r>
              <a:rPr lang="zh-TW" altLang="en-US" b="1" dirty="0">
                <a:solidFill>
                  <a:srgbClr val="FF0000"/>
                </a:solidFill>
              </a:rPr>
              <a:t>動物房</a:t>
            </a:r>
            <a:r>
              <a:rPr lang="zh-TW" altLang="en-US" u="sng" dirty="0"/>
              <a:t>未通報主管機關</a:t>
            </a:r>
            <a:r>
              <a:rPr lang="en-US" altLang="zh-TW" u="sng" dirty="0"/>
              <a:t>(</a:t>
            </a:r>
            <a:r>
              <a:rPr lang="zh-TW" altLang="en-US" u="sng" dirty="0"/>
              <a:t>動保處</a:t>
            </a:r>
            <a:r>
              <a:rPr lang="en-US" altLang="zh-TW" u="sng" dirty="0"/>
              <a:t>)</a:t>
            </a:r>
            <a:r>
              <a:rPr lang="zh-TW" altLang="en-US" dirty="0"/>
              <a:t>，也沒有列入年度監督報告</a:t>
            </a:r>
            <a:endParaRPr lang="en-US" altLang="zh-TW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TW" dirty="0"/>
              <a:t>IACUC</a:t>
            </a:r>
            <a:r>
              <a:rPr lang="zh-TW" altLang="en-US" dirty="0"/>
              <a:t>設置辦法應依最新版法規，遵照農委會公布實驗動物照護及使用</a:t>
            </a:r>
            <a:r>
              <a:rPr lang="en-US" altLang="zh-TW" dirty="0"/>
              <a:t>(2018)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/>
              <a:t>未</a:t>
            </a:r>
            <a:r>
              <a:rPr lang="zh-TW" altLang="en-US" dirty="0"/>
              <a:t>落實</a:t>
            </a:r>
            <a:r>
              <a:rPr lang="en-US" altLang="zh-TW" dirty="0"/>
              <a:t>PAM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en-US" altLang="zh-TW" dirty="0" smtClean="0"/>
              <a:t>Post-approval</a:t>
            </a:r>
            <a:r>
              <a:rPr lang="zh-TW" altLang="en-US" dirty="0" smtClean="0"/>
              <a:t> </a:t>
            </a:r>
            <a:r>
              <a:rPr lang="en-US" altLang="zh-TW" dirty="0"/>
              <a:t>monitoring)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/>
              <a:t>應加強各級人員</a:t>
            </a:r>
            <a:r>
              <a:rPr lang="zh-TW" altLang="en-US" dirty="0"/>
              <a:t>的</a:t>
            </a:r>
            <a:r>
              <a:rPr lang="zh-TW" altLang="en-US" dirty="0" smtClean="0"/>
              <a:t>教育</a:t>
            </a:r>
            <a:r>
              <a:rPr lang="zh-TW" altLang="en-US" dirty="0"/>
              <a:t>訓練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 smtClean="0"/>
              <a:t>未制定</a:t>
            </a:r>
            <a:r>
              <a:rPr lang="zh-TW" altLang="en-US" u="sng" dirty="0" smtClean="0"/>
              <a:t>獸醫師巡</a:t>
            </a:r>
            <a:r>
              <a:rPr lang="zh-TW" altLang="en-US" u="sng" dirty="0"/>
              <a:t>房</a:t>
            </a:r>
            <a:r>
              <a:rPr lang="zh-TW" altLang="en-US" u="sng" dirty="0" smtClean="0"/>
              <a:t>辦法</a:t>
            </a:r>
            <a:endParaRPr lang="en-US" altLang="zh-TW" u="sng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4668" y="2998916"/>
            <a:ext cx="2877532" cy="3733414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19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1"/>
            <a:ext cx="12192000" cy="8594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336" y="157739"/>
            <a:ext cx="7115175" cy="701675"/>
          </a:xfrm>
        </p:spPr>
        <p:txBody>
          <a:bodyPr/>
          <a:lstStyle/>
          <a:p>
            <a:r>
              <a:rPr lang="zh-TW" altLang="en-US" sz="3600" dirty="0"/>
              <a:t>目標改善 </a:t>
            </a:r>
            <a:r>
              <a:rPr lang="en-US" altLang="zh-TW" sz="3600" dirty="0" smtClean="0">
                <a:sym typeface="Wingdings" panose="05000000000000000000" pitchFamily="2" charset="2"/>
              </a:rPr>
              <a:t>(1)</a:t>
            </a:r>
            <a:r>
              <a:rPr lang="zh-TW" altLang="en-US" sz="3600" dirty="0" smtClean="0"/>
              <a:t>規範人員</a:t>
            </a:r>
            <a:r>
              <a:rPr lang="zh-TW" altLang="en-US" sz="3600" dirty="0"/>
              <a:t>權</a:t>
            </a:r>
            <a:r>
              <a:rPr lang="zh-TW" altLang="en-US" sz="3600" dirty="0" smtClean="0"/>
              <a:t>責</a:t>
            </a:r>
            <a:endParaRPr lang="zh-TW" altLang="en-US" sz="3600" dirty="0"/>
          </a:p>
        </p:txBody>
      </p:sp>
      <p:grpSp>
        <p:nvGrpSpPr>
          <p:cNvPr id="5" name="群組 4"/>
          <p:cNvGrpSpPr/>
          <p:nvPr/>
        </p:nvGrpSpPr>
        <p:grpSpPr>
          <a:xfrm>
            <a:off x="145569" y="847950"/>
            <a:ext cx="11900862" cy="5776134"/>
            <a:chOff x="145569" y="847950"/>
            <a:chExt cx="11900862" cy="5776134"/>
          </a:xfrm>
        </p:grpSpPr>
        <p:grpSp>
          <p:nvGrpSpPr>
            <p:cNvPr id="36" name="群組 35"/>
            <p:cNvGrpSpPr/>
            <p:nvPr/>
          </p:nvGrpSpPr>
          <p:grpSpPr>
            <a:xfrm>
              <a:off x="145569" y="847950"/>
              <a:ext cx="11900862" cy="5776134"/>
              <a:chOff x="169949" y="1135030"/>
              <a:chExt cx="11900862" cy="5776134"/>
            </a:xfrm>
          </p:grpSpPr>
          <p:sp>
            <p:nvSpPr>
              <p:cNvPr id="4" name="圓角矩形 3"/>
              <p:cNvSpPr/>
              <p:nvPr/>
            </p:nvSpPr>
            <p:spPr>
              <a:xfrm>
                <a:off x="3136900" y="1135030"/>
                <a:ext cx="4800600" cy="63500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800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中山大學</a:t>
                </a:r>
                <a:endParaRPr lang="zh-TW" altLang="en-US" sz="28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6" name="直線接點 5"/>
              <p:cNvCxnSpPr/>
              <p:nvPr/>
            </p:nvCxnSpPr>
            <p:spPr>
              <a:xfrm>
                <a:off x="5410260" y="1778997"/>
                <a:ext cx="0" cy="36000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接點 6"/>
              <p:cNvCxnSpPr/>
              <p:nvPr/>
            </p:nvCxnSpPr>
            <p:spPr>
              <a:xfrm flipH="1">
                <a:off x="1123950" y="2043300"/>
                <a:ext cx="9562042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群組 12"/>
              <p:cNvGrpSpPr/>
              <p:nvPr/>
            </p:nvGrpSpPr>
            <p:grpSpPr>
              <a:xfrm>
                <a:off x="169949" y="2043300"/>
                <a:ext cx="1922206" cy="4867864"/>
                <a:chOff x="1230401" y="1460500"/>
                <a:chExt cx="1922206" cy="4867864"/>
              </a:xfrm>
            </p:grpSpPr>
            <p:cxnSp>
              <p:nvCxnSpPr>
                <p:cNvPr id="11" name="直線接點 10"/>
                <p:cNvCxnSpPr/>
                <p:nvPr/>
              </p:nvCxnSpPr>
              <p:spPr>
                <a:xfrm>
                  <a:off x="2184401" y="1460500"/>
                  <a:ext cx="0" cy="31750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圓角矩形 11"/>
                <p:cNvSpPr/>
                <p:nvPr/>
              </p:nvSpPr>
              <p:spPr>
                <a:xfrm>
                  <a:off x="1230401" y="1777999"/>
                  <a:ext cx="1922206" cy="4550365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altLang="zh-TW" sz="3200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①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案件審核</a:t>
                  </a:r>
                  <a:endParaRPr lang="en-US" altLang="zh-TW" sz="20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②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監督</a:t>
                  </a:r>
                  <a:endParaRPr lang="en-US" altLang="zh-TW" sz="2000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③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接受違規之通報</a:t>
                  </a:r>
                  <a:endParaRPr lang="en-US" altLang="zh-TW" sz="2000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④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懲處違規</a:t>
                  </a:r>
                  <a:endParaRPr lang="en-US" altLang="zh-TW" sz="2000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14" name="群組 13"/>
              <p:cNvGrpSpPr/>
              <p:nvPr/>
            </p:nvGrpSpPr>
            <p:grpSpPr>
              <a:xfrm>
                <a:off x="2280621" y="2043300"/>
                <a:ext cx="1908000" cy="4867864"/>
                <a:chOff x="1117600" y="1473200"/>
                <a:chExt cx="1908000" cy="4867864"/>
              </a:xfrm>
            </p:grpSpPr>
            <p:cxnSp>
              <p:nvCxnSpPr>
                <p:cNvPr id="15" name="直線接點 14"/>
                <p:cNvCxnSpPr/>
                <p:nvPr/>
              </p:nvCxnSpPr>
              <p:spPr>
                <a:xfrm>
                  <a:off x="2072132" y="1473200"/>
                  <a:ext cx="0" cy="31750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圓角矩形 15"/>
                <p:cNvSpPr/>
                <p:nvPr/>
              </p:nvSpPr>
              <p:spPr>
                <a:xfrm>
                  <a:off x="1117600" y="1778000"/>
                  <a:ext cx="1908000" cy="456306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altLang="zh-TW" sz="3200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① 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案件審核</a:t>
                  </a:r>
                  <a:endParaRPr lang="en-US" altLang="zh-TW" sz="2000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② 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提供建議</a:t>
                  </a:r>
                  <a:endParaRPr lang="en-US" altLang="zh-TW" sz="2000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③ 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定期巡防</a:t>
                  </a:r>
                  <a:endParaRPr lang="en-US" altLang="zh-TW" sz="2000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④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監督</a:t>
                  </a:r>
                  <a:endParaRPr lang="en-US" altLang="zh-TW" sz="2000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marL="457200" indent="-457200">
                    <a:buFont typeface="+mj-lt"/>
                    <a:buAutoNum type="arabicPeriod"/>
                  </a:pPr>
                  <a:endParaRPr lang="zh-TW" altLang="en-US" sz="20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17" name="群組 16"/>
              <p:cNvGrpSpPr/>
              <p:nvPr/>
            </p:nvGrpSpPr>
            <p:grpSpPr>
              <a:xfrm>
                <a:off x="4343458" y="2043300"/>
                <a:ext cx="2477165" cy="4867864"/>
                <a:chOff x="1117599" y="1460500"/>
                <a:chExt cx="2477165" cy="4867864"/>
              </a:xfrm>
            </p:grpSpPr>
            <p:cxnSp>
              <p:nvCxnSpPr>
                <p:cNvPr id="18" name="直線接點 17"/>
                <p:cNvCxnSpPr/>
                <p:nvPr/>
              </p:nvCxnSpPr>
              <p:spPr>
                <a:xfrm>
                  <a:off x="2184401" y="1460500"/>
                  <a:ext cx="0" cy="31750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圓角矩形 18"/>
                <p:cNvSpPr/>
                <p:nvPr/>
              </p:nvSpPr>
              <p:spPr>
                <a:xfrm>
                  <a:off x="1117599" y="1778000"/>
                  <a:ext cx="2477165" cy="455036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lvl="0">
                    <a:lnSpc>
                      <a:spcPct val="150000"/>
                    </a:lnSpc>
                  </a:pPr>
                  <a:endParaRPr lang="en-US" altLang="zh-TW" sz="2000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lvl="0"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① </a:t>
                  </a:r>
                  <a:r>
                    <a:rPr lang="zh-TW" altLang="en-US" sz="2000" dirty="0" smtClean="0">
                      <a:solidFill>
                        <a:srgbClr val="FF000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了解</a:t>
                  </a:r>
                  <a:r>
                    <a:rPr lang="zh-TW" altLang="en-US" sz="2000" dirty="0" smtClean="0">
                      <a:solidFill>
                        <a:prstClr val="black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申請</a:t>
                  </a:r>
                  <a:endParaRPr lang="en-US" altLang="zh-TW" sz="2000" dirty="0" smtClean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lvl="0">
                    <a:lnSpc>
                      <a:spcPct val="150000"/>
                    </a:lnSpc>
                  </a:pPr>
                  <a:r>
                    <a:rPr lang="zh-TW" altLang="en-US" sz="2000" dirty="0" smtClean="0">
                      <a:solidFill>
                        <a:prstClr val="black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計畫之進行程度</a:t>
                  </a:r>
                  <a:endParaRPr lang="en-US" altLang="zh-TW" sz="2000" dirty="0" smtClean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② </a:t>
                  </a:r>
                  <a:r>
                    <a:rPr lang="zh-TW" altLang="en-US" sz="2000" dirty="0" smtClean="0">
                      <a:solidFill>
                        <a:srgbClr val="FF000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教育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人員操作實驗</a:t>
                  </a:r>
                  <a:endParaRPr lang="en-US" altLang="zh-TW" sz="20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lvl="0"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③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建議實驗室成員有一人取得主管機關指定的動物實驗相關課程</a:t>
                  </a:r>
                  <a:endParaRPr lang="zh-TW" altLang="en-US" sz="2000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20" name="群組 19"/>
              <p:cNvGrpSpPr/>
              <p:nvPr/>
            </p:nvGrpSpPr>
            <p:grpSpPr>
              <a:xfrm>
                <a:off x="6999338" y="2043300"/>
                <a:ext cx="2465014" cy="4867864"/>
                <a:chOff x="1417732" y="1460500"/>
                <a:chExt cx="2465014" cy="4867864"/>
              </a:xfrm>
            </p:grpSpPr>
            <p:cxnSp>
              <p:nvCxnSpPr>
                <p:cNvPr id="21" name="直線接點 20"/>
                <p:cNvCxnSpPr/>
                <p:nvPr/>
              </p:nvCxnSpPr>
              <p:spPr>
                <a:xfrm>
                  <a:off x="2482115" y="1460500"/>
                  <a:ext cx="0" cy="31750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圓角矩形 21"/>
                <p:cNvSpPr/>
                <p:nvPr/>
              </p:nvSpPr>
              <p:spPr>
                <a:xfrm>
                  <a:off x="1417732" y="1778000"/>
                  <a:ext cx="2465014" cy="455036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lvl="0">
                    <a:lnSpc>
                      <a:spcPct val="150000"/>
                    </a:lnSpc>
                  </a:pPr>
                  <a:endParaRPr lang="en-US" altLang="zh-TW" sz="2000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lvl="0"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① </a:t>
                  </a:r>
                  <a:r>
                    <a:rPr lang="zh-TW" altLang="en-US" sz="2000" dirty="0" smtClean="0">
                      <a:solidFill>
                        <a:srgbClr val="FF000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共用動物房：</a:t>
                  </a:r>
                  <a:endParaRPr lang="en-US" altLang="zh-TW" sz="2000" dirty="0" smtClean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lvl="0">
                    <a:lnSpc>
                      <a:spcPct val="150000"/>
                    </a:lnSpc>
                  </a:pP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各實驗室協調出一位人員當負責人或其</a:t>
                  </a:r>
                  <a:r>
                    <a:rPr lang="zh-TW" altLang="en-US" sz="2000" dirty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他</a:t>
                  </a:r>
                  <a:endParaRPr lang="en-US" altLang="zh-TW" sz="2000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lvl="0"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②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維持動物房之運作。</a:t>
                  </a:r>
                  <a:endParaRPr lang="zh-TW" altLang="en-US" sz="2000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algn="ctr"/>
                  <a:endParaRPr lang="zh-TW" altLang="en-US" sz="28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32" name="群組 31"/>
              <p:cNvGrpSpPr/>
              <p:nvPr/>
            </p:nvGrpSpPr>
            <p:grpSpPr>
              <a:xfrm>
                <a:off x="9619190" y="2030600"/>
                <a:ext cx="2451621" cy="4880564"/>
                <a:chOff x="1117599" y="1460500"/>
                <a:chExt cx="2451621" cy="4880564"/>
              </a:xfrm>
            </p:grpSpPr>
            <p:cxnSp>
              <p:nvCxnSpPr>
                <p:cNvPr id="33" name="直線接點 32"/>
                <p:cNvCxnSpPr/>
                <p:nvPr/>
              </p:nvCxnSpPr>
              <p:spPr>
                <a:xfrm>
                  <a:off x="2184401" y="1460500"/>
                  <a:ext cx="0" cy="31750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圓角矩形 33"/>
                <p:cNvSpPr/>
                <p:nvPr/>
              </p:nvSpPr>
              <p:spPr>
                <a:xfrm>
                  <a:off x="1117599" y="1778000"/>
                  <a:ext cx="2451621" cy="456306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altLang="zh-TW" sz="3200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TW" altLang="en-US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①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遵守實驗動物使用原則</a:t>
                  </a:r>
                  <a:endParaRPr lang="en-US" altLang="zh-TW" sz="2000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lvl="0">
                    <a:lnSpc>
                      <a:spcPct val="150000"/>
                    </a:lnSpc>
                  </a:pPr>
                  <a:r>
                    <a:rPr lang="zh-TW" altLang="en-US" sz="2000" b="1" dirty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②</a:t>
                  </a:r>
                  <a:r>
                    <a:rPr lang="zh-TW" altLang="en-US" sz="2000" dirty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sz="2000" dirty="0" smtClean="0">
                      <a:solidFill>
                        <a:srgbClr val="FF000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IACUC</a:t>
                  </a:r>
                  <a:r>
                    <a:rPr lang="zh-TW" altLang="en-US" sz="2000" dirty="0" smtClean="0">
                      <a:solidFill>
                        <a:srgbClr val="FF000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查核時能提供應有的紀錄</a:t>
                  </a:r>
                  <a:endParaRPr lang="en-US" altLang="zh-TW" sz="2000" dirty="0" smtClean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lvl="0">
                    <a:lnSpc>
                      <a:spcPct val="150000"/>
                    </a:lnSpc>
                  </a:pPr>
                  <a:r>
                    <a:rPr lang="en-US" altLang="zh-TW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(</a:t>
                  </a:r>
                  <a:r>
                    <a:rPr lang="zh-TW" altLang="en-US" sz="2000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例如：麻醉紀錄、每日照護紀錄、疼痛評估紀錄</a:t>
                  </a:r>
                  <a:r>
                    <a:rPr lang="en-US" altLang="zh-TW" sz="2000" b="1" dirty="0" smtClean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)</a:t>
                  </a:r>
                  <a:endParaRPr lang="en-US" altLang="zh-TW" sz="20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50000"/>
                    </a:lnSpc>
                  </a:pPr>
                  <a:endParaRPr lang="en-US" altLang="zh-TW" sz="20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lvl="0"/>
                  <a:endParaRPr lang="en-US" altLang="zh-TW" sz="2000" b="1" dirty="0"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</p:grpSp>
        <p:sp>
          <p:nvSpPr>
            <p:cNvPr id="25" name="圓角矩形 24"/>
            <p:cNvSpPr/>
            <p:nvPr/>
          </p:nvSpPr>
          <p:spPr>
            <a:xfrm>
              <a:off x="145570" y="2073718"/>
              <a:ext cx="1922206" cy="55887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altLang="zh-TW" sz="28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IACUC</a:t>
              </a: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2248605" y="2061020"/>
              <a:ext cx="1915635" cy="558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TW" altLang="en-US" sz="28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獸醫師</a:t>
              </a:r>
              <a:endPara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4319078" y="2063968"/>
              <a:ext cx="2477165" cy="558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TW" altLang="en-US" sz="28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計畫主持人</a:t>
              </a:r>
              <a:endPara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圓角矩形 27"/>
            <p:cNvSpPr/>
            <p:nvPr/>
          </p:nvSpPr>
          <p:spPr>
            <a:xfrm>
              <a:off x="6974958" y="2074590"/>
              <a:ext cx="2465014" cy="558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TW" altLang="en-US" sz="28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動物房管理人</a:t>
              </a:r>
              <a:endPara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>
            <a:xfrm>
              <a:off x="9581417" y="2061020"/>
              <a:ext cx="2465014" cy="558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TW" altLang="en-US" sz="28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研究人員</a:t>
              </a:r>
              <a:endPara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9439972" y="6492875"/>
            <a:ext cx="2743200" cy="365125"/>
          </a:xfrm>
        </p:spPr>
        <p:txBody>
          <a:bodyPr/>
          <a:lstStyle/>
          <a:p>
            <a:fld id="{73DCAEA5-D4B0-417C-96F3-926855B950F8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94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 txBox="1">
            <a:spLocks/>
          </p:cNvSpPr>
          <p:nvPr/>
        </p:nvSpPr>
        <p:spPr>
          <a:xfrm>
            <a:off x="595424" y="786754"/>
            <a:ext cx="11227981" cy="58134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b="1" dirty="0" smtClean="0"/>
              <a:t>制定本校的</a:t>
            </a:r>
            <a:r>
              <a:rPr lang="zh-TW" altLang="en-US" b="1" dirty="0" smtClean="0">
                <a:solidFill>
                  <a:srgbClr val="FF0000"/>
                </a:solidFill>
              </a:rPr>
              <a:t>實驗動物照護及使用管理手冊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於研發處網站</a:t>
            </a:r>
            <a:r>
              <a:rPr lang="en-US" altLang="zh-TW" b="1" dirty="0" smtClean="0"/>
              <a:t>)</a:t>
            </a:r>
            <a:r>
              <a:rPr lang="zh-TW" altLang="en-US" dirty="0" smtClean="0"/>
              <a:t>，以供本校人員參考</a:t>
            </a:r>
            <a:endParaRPr lang="en-US" altLang="zh-TW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b="1" dirty="0" smtClean="0"/>
              <a:t>落實</a:t>
            </a:r>
            <a:r>
              <a:rPr lang="zh-TW" altLang="en-US" b="1" dirty="0" smtClean="0">
                <a:solidFill>
                  <a:srgbClr val="FF0000"/>
                </a:solidFill>
              </a:rPr>
              <a:t>實質審核</a:t>
            </a:r>
            <a:r>
              <a:rPr lang="zh-TW" altLang="en-US" b="1" dirty="0" smtClean="0"/>
              <a:t>動物實驗申請</a:t>
            </a:r>
            <a:endParaRPr lang="en-US" altLang="zh-TW" b="1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zh-TW" altLang="en-US" dirty="0" smtClean="0"/>
              <a:t>①</a:t>
            </a:r>
            <a:r>
              <a:rPr lang="zh-TW" altLang="en-US" b="1" dirty="0">
                <a:solidFill>
                  <a:srgbClr val="FF0000"/>
                </a:solidFill>
              </a:rPr>
              <a:t>增加委員數 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分攤審查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r>
              <a:rPr lang="en-US" altLang="zh-TW" dirty="0" smtClean="0">
                <a:solidFill>
                  <a:srgbClr val="FF0000"/>
                </a:solidFill>
              </a:rPr>
              <a:t>		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zh-TW" altLang="en-US" dirty="0" smtClean="0"/>
              <a:t>②</a:t>
            </a:r>
            <a:r>
              <a:rPr lang="zh-TW" altLang="en-US" b="1" dirty="0">
                <a:solidFill>
                  <a:srgbClr val="FF0000"/>
                </a:solidFill>
              </a:rPr>
              <a:t>鼓勵申請多年期計畫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TW" altLang="en-US" dirty="0"/>
              <a:t>③實驗</a:t>
            </a:r>
            <a:r>
              <a:rPr lang="zh-TW" altLang="en-US" dirty="0" smtClean="0"/>
              <a:t>動物申請表（初審、</a:t>
            </a:r>
            <a:r>
              <a:rPr lang="zh-TW" altLang="en-US" dirty="0" smtClean="0">
                <a:solidFill>
                  <a:srgbClr val="FF0000"/>
                </a:solidFill>
              </a:rPr>
              <a:t>複審</a:t>
            </a:r>
            <a:r>
              <a:rPr lang="zh-TW" altLang="en-US" dirty="0" smtClean="0"/>
              <a:t>）</a:t>
            </a:r>
            <a:r>
              <a:rPr lang="en-US" altLang="zh-TW" dirty="0" smtClean="0"/>
              <a:t>	</a:t>
            </a:r>
            <a:r>
              <a:rPr lang="en-US" altLang="zh-TW" dirty="0"/>
              <a:t>	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b="1" dirty="0" smtClean="0"/>
              <a:t>落實動物科學應用</a:t>
            </a:r>
            <a:r>
              <a:rPr lang="zh-TW" altLang="en-US" b="1" dirty="0" smtClean="0">
                <a:solidFill>
                  <a:srgbClr val="FF0000"/>
                </a:solidFill>
              </a:rPr>
              <a:t>查核及懲處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TW" altLang="en-US" dirty="0"/>
              <a:t>① </a:t>
            </a:r>
            <a:r>
              <a:rPr lang="en-US" altLang="zh-TW" dirty="0" smtClean="0"/>
              <a:t>PAM</a:t>
            </a:r>
            <a:r>
              <a:rPr lang="zh-TW" altLang="en-US" dirty="0" smtClean="0"/>
              <a:t> </a:t>
            </a:r>
            <a:r>
              <a:rPr lang="en-US" altLang="zh-TW" dirty="0"/>
              <a:t>(</a:t>
            </a:r>
            <a:r>
              <a:rPr lang="en-US" altLang="zh-TW" dirty="0" smtClean="0"/>
              <a:t>Post-approval monitoring)</a:t>
            </a:r>
            <a:r>
              <a:rPr lang="zh-TW" altLang="en-US" dirty="0" smtClean="0"/>
              <a:t> ②內部查核 </a:t>
            </a:r>
            <a:r>
              <a:rPr lang="en-US" altLang="zh-TW" dirty="0" smtClean="0"/>
              <a:t>(</a:t>
            </a:r>
            <a:r>
              <a:rPr lang="zh-TW" altLang="en-US" dirty="0" smtClean="0"/>
              <a:t>每半年一次</a:t>
            </a:r>
            <a:r>
              <a:rPr lang="en-US" altLang="zh-TW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b="1" dirty="0" smtClean="0"/>
              <a:t>各級人員之教育訓練</a:t>
            </a:r>
            <a:endParaRPr lang="en-US" altLang="zh-TW" b="1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zh-TW" altLang="en-US" dirty="0" smtClean="0"/>
              <a:t>① 參與主管機關提供動物實驗課程  ②參與校內提供課程 </a:t>
            </a:r>
            <a:r>
              <a:rPr lang="zh-TW" altLang="en-US" dirty="0"/>
              <a:t>③ </a:t>
            </a:r>
            <a:r>
              <a:rPr lang="zh-TW" altLang="en-US" dirty="0" smtClean="0"/>
              <a:t>參與實驗室提供實驗操作課程</a:t>
            </a:r>
            <a:endParaRPr lang="en-US" altLang="zh-TW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b="1" dirty="0" smtClean="0"/>
              <a:t>獸醫師職責：</a:t>
            </a:r>
            <a:r>
              <a:rPr lang="zh-TW" altLang="en-US" dirty="0" smtClean="0"/>
              <a:t>定期巡房、一同審查實驗</a:t>
            </a:r>
            <a:r>
              <a:rPr lang="zh-TW" altLang="en-US" dirty="0"/>
              <a:t>動物</a:t>
            </a:r>
            <a:r>
              <a:rPr lang="zh-TW" altLang="en-US" dirty="0" smtClean="0"/>
              <a:t>申請</a:t>
            </a:r>
            <a:r>
              <a:rPr lang="zh-TW" altLang="en-US" dirty="0"/>
              <a:t>、</a:t>
            </a:r>
            <a:r>
              <a:rPr lang="zh-TW" altLang="en-US" dirty="0" smtClean="0"/>
              <a:t>提供建議</a:t>
            </a:r>
            <a:endParaRPr lang="en-US" altLang="zh-TW" dirty="0" smtClean="0"/>
          </a:p>
        </p:txBody>
      </p:sp>
      <p:sp>
        <p:nvSpPr>
          <p:cNvPr id="6" name="圓角矩形 5"/>
          <p:cNvSpPr/>
          <p:nvPr/>
        </p:nvSpPr>
        <p:spPr>
          <a:xfrm>
            <a:off x="12567684" y="2700671"/>
            <a:ext cx="3170274" cy="1073888"/>
          </a:xfrm>
          <a:prstGeom prst="roundRect">
            <a:avLst/>
          </a:prstGeom>
          <a:solidFill>
            <a:srgbClr val="FFF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1"/>
            <a:ext cx="12192000" cy="7867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789" y="85079"/>
            <a:ext cx="11321128" cy="701675"/>
          </a:xfrm>
        </p:spPr>
        <p:txBody>
          <a:bodyPr/>
          <a:lstStyle/>
          <a:p>
            <a:r>
              <a:rPr lang="zh-TW" altLang="en-US" sz="3600" dirty="0"/>
              <a:t>目標改善 </a:t>
            </a:r>
            <a:r>
              <a:rPr lang="en-US" altLang="zh-TW" sz="3600" dirty="0" smtClean="0">
                <a:sym typeface="Wingdings" panose="05000000000000000000" pitchFamily="2" charset="2"/>
              </a:rPr>
              <a:t>(2)</a:t>
            </a:r>
            <a:r>
              <a:rPr lang="zh-TW" altLang="en-US" sz="3600" dirty="0" smtClean="0">
                <a:sym typeface="Wingdings" panose="05000000000000000000" pitchFamily="2" charset="2"/>
              </a:rPr>
              <a:t>落實 </a:t>
            </a:r>
            <a:r>
              <a:rPr lang="en-US" altLang="zh-TW" sz="3600" dirty="0" smtClean="0">
                <a:sym typeface="Wingdings" panose="05000000000000000000" pitchFamily="2" charset="2"/>
              </a:rPr>
              <a:t>IACUC</a:t>
            </a:r>
            <a:r>
              <a:rPr lang="zh-TW" altLang="en-US" sz="3600" dirty="0" smtClean="0">
                <a:sym typeface="Wingdings" panose="05000000000000000000" pitchFamily="2" charset="2"/>
              </a:rPr>
              <a:t>的職責</a:t>
            </a:r>
            <a:endParaRPr lang="zh-TW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2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0" y="4617531"/>
            <a:ext cx="12192000" cy="2103944"/>
          </a:xfrm>
          <a:prstGeom prst="roundRect">
            <a:avLst/>
          </a:prstGeom>
          <a:solidFill>
            <a:srgbClr val="FFF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54549" y="223355"/>
            <a:ext cx="98595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sz="3200" b="1" kern="1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2019</a:t>
            </a:r>
            <a:r>
              <a:rPr lang="zh-TW" altLang="en-US" sz="3200" b="1" kern="1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版申請</a:t>
            </a:r>
            <a:r>
              <a:rPr lang="zh-TW" altLang="en-US" sz="3200" b="1" kern="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計畫書格式</a:t>
            </a:r>
            <a:r>
              <a:rPr lang="zh-TW" altLang="en-US" sz="3200" b="1" kern="1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3200" kern="1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zh-TW" sz="2400" kern="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總</a:t>
            </a:r>
            <a:r>
              <a:rPr lang="zh-TW" altLang="zh-TW" sz="24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計畫名稱</a:t>
            </a:r>
            <a:r>
              <a:rPr lang="zh-TW" altLang="zh-TW" sz="2400" kern="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zh-TW" altLang="en-US" sz="2400" u="sng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例如     </a:t>
            </a:r>
            <a:r>
              <a:rPr lang="en-US" altLang="zh-TW" sz="2400" u="sng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lang="zh-TW" altLang="en-US" sz="2400" u="sng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老鼠癌症研究 </a:t>
            </a:r>
            <a:r>
              <a:rPr lang="en-US" altLang="zh-TW" sz="2400" u="sng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2020-2024</a:t>
            </a:r>
            <a:r>
              <a:rPr lang="zh-TW" altLang="en-US" sz="2400" u="sng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endParaRPr lang="en-US" altLang="zh-TW" sz="2400" u="sng" kern="1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ct val="200000"/>
              </a:lnSpc>
            </a:pPr>
            <a:r>
              <a:rPr lang="zh-TW" altLang="zh-TW" sz="2400" kern="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研究</a:t>
            </a:r>
            <a:r>
              <a:rPr lang="zh-TW" altLang="zh-TW" sz="24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經費計畫名稱</a:t>
            </a:r>
            <a:r>
              <a:rPr lang="zh-TW" altLang="en-US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zh-TW" altLang="zh-TW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包括</a:t>
            </a:r>
            <a:r>
              <a:rPr lang="zh-TW" altLang="zh-TW" sz="20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現階段已有、今年送件</a:t>
            </a:r>
            <a:r>
              <a:rPr lang="zh-TW" altLang="zh-TW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、先期計畫</a:t>
            </a:r>
            <a:r>
              <a:rPr lang="zh-TW" altLang="en-US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en-US" altLang="zh-TW" sz="20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219200" lvl="1" indent="-457200" algn="just">
              <a:lnSpc>
                <a:spcPct val="200000"/>
              </a:lnSpc>
              <a:buAutoNum type="arabicParenBoth"/>
            </a:pPr>
            <a:r>
              <a:rPr lang="en-US" altLang="zh-TW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</a:t>
            </a:r>
            <a:r>
              <a:rPr lang="en-US" altLang="zh-TW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名稱</a:t>
            </a:r>
            <a:r>
              <a:rPr lang="en-US" altLang="zh-TW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--------------------)-2018-2020</a:t>
            </a:r>
          </a:p>
          <a:p>
            <a:pPr marL="762000" lvl="1" algn="just">
              <a:lnSpc>
                <a:spcPct val="200000"/>
              </a:lnSpc>
            </a:pPr>
            <a:r>
              <a:rPr lang="en-US" altLang="zh-TW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(2)</a:t>
            </a:r>
            <a:r>
              <a:rPr lang="zh-TW" altLang="en-US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</a:t>
            </a:r>
            <a:r>
              <a:rPr lang="en-US" altLang="zh-TW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名稱</a:t>
            </a:r>
            <a:r>
              <a:rPr lang="en-US" altLang="zh-TW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--------------------)-2020-2021</a:t>
            </a:r>
          </a:p>
          <a:p>
            <a:pPr marL="762000" lvl="1" algn="just">
              <a:lnSpc>
                <a:spcPct val="200000"/>
              </a:lnSpc>
            </a:pPr>
            <a:r>
              <a:rPr lang="en-US" altLang="zh-TW" sz="2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3) </a:t>
            </a:r>
            <a:r>
              <a:rPr lang="en-US" altLang="zh-TW" sz="20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</a:t>
            </a:r>
            <a:r>
              <a:rPr lang="en-US" altLang="zh-TW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名稱</a:t>
            </a:r>
            <a:r>
              <a:rPr lang="en-US" altLang="zh-TW" sz="20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--------------------)-</a:t>
            </a:r>
            <a:r>
              <a:rPr lang="en-US" altLang="zh-TW" sz="2000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2022-2024</a:t>
            </a:r>
            <a:endParaRPr lang="en-US" altLang="zh-TW" sz="20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3555" y="3046228"/>
            <a:ext cx="6096000" cy="459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zh-TW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810707" y="4727957"/>
            <a:ext cx="103366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目的：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減少每年申請件數，增強實質審查</a:t>
            </a:r>
            <a:endParaRPr lang="en-US" altLang="zh-TW" sz="24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方法：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鼓勵一次申請多年期計畫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，多年期計畫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年以上者，免審查費；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少於三年者，需付審查費用。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2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zh-TW" altLang="en-US" sz="4500" dirty="0" smtClean="0"/>
              <a:t>謝謝，請發問。</a:t>
            </a:r>
            <a:endParaRPr lang="zh-TW" altLang="en-US" sz="45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AEA5-D4B0-417C-96F3-926855B950F8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407</Words>
  <Application>Microsoft Office PowerPoint</Application>
  <PresentationFormat>寬螢幕</PresentationFormat>
  <Paragraphs>69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中山大學實驗動物照護及使用 2019的改變</vt:lpstr>
      <vt:lpstr>本校應改善事項 2019.09.09 農委會重點查核 </vt:lpstr>
      <vt:lpstr>目標改善 (1)規範人員權責</vt:lpstr>
      <vt:lpstr>目標改善 (2)落實 IACUC的職責</vt:lpstr>
      <vt:lpstr>PowerPoint 簡報</vt:lpstr>
      <vt:lpstr>謝謝，請發問。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湘倫 黃</dc:creator>
  <cp:lastModifiedBy>湘倫 黃</cp:lastModifiedBy>
  <cp:revision>76</cp:revision>
  <dcterms:created xsi:type="dcterms:W3CDTF">2019-10-19T04:21:59Z</dcterms:created>
  <dcterms:modified xsi:type="dcterms:W3CDTF">2019-11-04T04:14:09Z</dcterms:modified>
</cp:coreProperties>
</file>