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3"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等深淺樣式 3 - 輔色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46F890A9-2807-4EBB-B81D-B2AA78EC7F39}" styleName="深色樣式 2 - 輔色 5/輔色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深色樣式 2 - 輔色 3/輔色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淺色樣式 2 - 輔色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淺色樣式 2 - 輔色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3" autoAdjust="0"/>
    <p:restoredTop sz="94660"/>
  </p:normalViewPr>
  <p:slideViewPr>
    <p:cSldViewPr snapToGrid="0">
      <p:cViewPr varScale="1">
        <p:scale>
          <a:sx n="93" d="100"/>
          <a:sy n="93" d="100"/>
        </p:scale>
        <p:origin x="84"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hyperlink" Target="https://ope.nsysu.edu.tw/p/412-1011-209.php?Lang=zh-tw" TargetMode="External"/><Relationship Id="rId2" Type="http://schemas.openxmlformats.org/officeDocument/2006/relationships/hyperlink" Target="https://ope.nsysu.edu.tw/var/file/11/1011/img/3511/133384062.doc" TargetMode="External"/><Relationship Id="rId1" Type="http://schemas.openxmlformats.org/officeDocument/2006/relationships/hyperlink" Target="http://ora.nsysu.edu.tw/var/file/45/1045/img/2581/140609410.doc"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s://ope.nsysu.edu.tw/p/412-1011-209.php?Lang=zh-tw" TargetMode="External"/><Relationship Id="rId2" Type="http://schemas.openxmlformats.org/officeDocument/2006/relationships/hyperlink" Target="https://ope.nsysu.edu.tw/var/file/11/1011/img/3511/133384062.doc" TargetMode="External"/><Relationship Id="rId1" Type="http://schemas.openxmlformats.org/officeDocument/2006/relationships/hyperlink" Target="http://ora.nsysu.edu.tw/var/file/45/1045/img/2581/140609410.doc"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E5068F-FE27-40FA-B993-E14A43A515FC}" type="doc">
      <dgm:prSet loTypeId="urn:microsoft.com/office/officeart/2005/8/layout/hProcess11" loCatId="process" qsTypeId="urn:microsoft.com/office/officeart/2005/8/quickstyle/simple3" qsCatId="simple" csTypeId="urn:microsoft.com/office/officeart/2005/8/colors/colorful2" csCatId="colorful" phldr="1"/>
      <dgm:spPr/>
    </dgm:pt>
    <dgm:pt modelId="{3306EB53-BB1E-4491-A530-13B1A0447458}">
      <dgm:prSet phldrT="[文字]" custT="1"/>
      <dgm:spPr/>
      <dgm:t>
        <a:bodyPr/>
        <a:lstStyle/>
        <a:p>
          <a:r>
            <a:rPr lang="zh-TW" altLang="en-US" sz="1400" b="1" dirty="0" smtClean="0">
              <a:latin typeface="+mn-ea"/>
              <a:ea typeface="+mn-ea"/>
            </a:rPr>
            <a:t>確認經費來源</a:t>
          </a:r>
          <a:endParaRPr lang="zh-TW" altLang="en-US" sz="1400" b="1" dirty="0">
            <a:latin typeface="+mn-ea"/>
            <a:ea typeface="+mn-ea"/>
          </a:endParaRPr>
        </a:p>
      </dgm:t>
    </dgm:pt>
    <dgm:pt modelId="{00DED732-BAA3-4AEE-A3DB-0B58A4190CBC}" type="parTrans" cxnId="{269FD8BE-7AE3-42C8-8B39-B328DA889606}">
      <dgm:prSet/>
      <dgm:spPr/>
      <dgm:t>
        <a:bodyPr/>
        <a:lstStyle/>
        <a:p>
          <a:endParaRPr lang="zh-TW" altLang="en-US">
            <a:solidFill>
              <a:schemeClr val="accent2">
                <a:lumMod val="50000"/>
              </a:schemeClr>
            </a:solidFill>
          </a:endParaRPr>
        </a:p>
      </dgm:t>
    </dgm:pt>
    <dgm:pt modelId="{45CAB29F-A8FE-41F7-B3E9-C41118CD89B4}" type="sibTrans" cxnId="{269FD8BE-7AE3-42C8-8B39-B328DA889606}">
      <dgm:prSet/>
      <dgm:spPr/>
      <dgm:t>
        <a:bodyPr/>
        <a:lstStyle/>
        <a:p>
          <a:endParaRPr lang="zh-TW" altLang="en-US">
            <a:solidFill>
              <a:schemeClr val="accent2">
                <a:lumMod val="50000"/>
              </a:schemeClr>
            </a:solidFill>
          </a:endParaRPr>
        </a:p>
      </dgm:t>
    </dgm:pt>
    <dgm:pt modelId="{65778E42-B08A-45A2-9B90-180CB1A8ED22}">
      <dgm:prSet phldrT="[文字]" custT="1"/>
      <dgm:spPr/>
      <dgm:t>
        <a:bodyPr/>
        <a:lstStyle/>
        <a:p>
          <a:r>
            <a:rPr lang="zh-TW" altLang="en-US" sz="1400" b="1" dirty="0" smtClean="0">
              <a:latin typeface="+mn-ea"/>
              <a:ea typeface="+mn-ea"/>
            </a:rPr>
            <a:t>填寫「</a:t>
          </a:r>
          <a:r>
            <a:rPr lang="zh-TW" altLang="en-US" sz="1400" b="1" dirty="0" smtClean="0">
              <a:latin typeface="+mn-ea"/>
              <a:ea typeface="+mn-ea"/>
              <a:hlinkClick xmlns:r="http://schemas.openxmlformats.org/officeDocument/2006/relationships" r:id="rId1"/>
            </a:rPr>
            <a:t>國立中山大學延攬國外客座傑出研究人員及延聘研究人員申請表</a:t>
          </a:r>
          <a:r>
            <a:rPr lang="zh-TW" altLang="en-US" sz="1400" b="1" dirty="0" smtClean="0">
              <a:latin typeface="+mn-ea"/>
              <a:ea typeface="+mn-ea"/>
            </a:rPr>
            <a:t>」，並完成核章後掃描成電子檔</a:t>
          </a:r>
          <a:endParaRPr lang="zh-TW" altLang="en-US" sz="1400" b="1" dirty="0">
            <a:latin typeface="+mn-ea"/>
            <a:ea typeface="+mn-ea"/>
          </a:endParaRPr>
        </a:p>
      </dgm:t>
    </dgm:pt>
    <dgm:pt modelId="{C9770252-A99C-4956-BC04-98859F8A609D}" type="parTrans" cxnId="{19D4AE0A-2EB9-4BA9-8257-F293B1A0F2BC}">
      <dgm:prSet/>
      <dgm:spPr/>
      <dgm:t>
        <a:bodyPr/>
        <a:lstStyle/>
        <a:p>
          <a:endParaRPr lang="zh-TW" altLang="en-US">
            <a:solidFill>
              <a:schemeClr val="accent2">
                <a:lumMod val="50000"/>
              </a:schemeClr>
            </a:solidFill>
          </a:endParaRPr>
        </a:p>
      </dgm:t>
    </dgm:pt>
    <dgm:pt modelId="{72AADEFD-B9D0-4D7D-B52C-56A90AD7A876}" type="sibTrans" cxnId="{19D4AE0A-2EB9-4BA9-8257-F293B1A0F2BC}">
      <dgm:prSet/>
      <dgm:spPr/>
      <dgm:t>
        <a:bodyPr/>
        <a:lstStyle/>
        <a:p>
          <a:endParaRPr lang="zh-TW" altLang="en-US">
            <a:solidFill>
              <a:schemeClr val="accent2">
                <a:lumMod val="50000"/>
              </a:schemeClr>
            </a:solidFill>
          </a:endParaRPr>
        </a:p>
      </dgm:t>
    </dgm:pt>
    <dgm:pt modelId="{EDAC7199-DDA0-401D-941B-4F0804C68E5A}">
      <dgm:prSet phldrT="[文字]" custT="1"/>
      <dgm:spPr/>
      <dgm:t>
        <a:bodyPr/>
        <a:lstStyle/>
        <a:p>
          <a:pPr algn="just"/>
          <a:r>
            <a:rPr lang="zh-TW" altLang="en-US" sz="1400" b="1" dirty="0" smtClean="0">
              <a:latin typeface="+mn-ea"/>
              <a:ea typeface="+mn-ea"/>
            </a:rPr>
            <a:t>檢附學經歷證明、會議紀錄</a:t>
          </a:r>
          <a:r>
            <a:rPr lang="en-US" altLang="zh-TW" sz="1400" b="1" dirty="0" smtClean="0">
              <a:latin typeface="+mn-ea"/>
              <a:ea typeface="+mn-ea"/>
            </a:rPr>
            <a:t>(</a:t>
          </a:r>
          <a:r>
            <a:rPr lang="zh-TW" altLang="en-US" sz="1400" b="1" dirty="0" smtClean="0">
              <a:latin typeface="+mn-ea"/>
              <a:ea typeface="+mn-ea"/>
            </a:rPr>
            <a:t>視經費來源提供</a:t>
          </a:r>
          <a:r>
            <a:rPr lang="en-US" altLang="zh-TW" sz="1400" b="1" dirty="0" smtClean="0">
              <a:latin typeface="+mn-ea"/>
              <a:ea typeface="+mn-ea"/>
            </a:rPr>
            <a:t>)</a:t>
          </a:r>
          <a:r>
            <a:rPr lang="zh-TW" altLang="en-US" sz="1400" b="1" dirty="0" smtClean="0">
              <a:latin typeface="+mn-ea"/>
              <a:ea typeface="+mn-ea"/>
            </a:rPr>
            <a:t>、申請表後，以電子公文上簽。</a:t>
          </a:r>
          <a:endParaRPr lang="zh-TW" altLang="en-US" sz="1400" b="1" dirty="0">
            <a:latin typeface="+mn-ea"/>
            <a:ea typeface="+mn-ea"/>
          </a:endParaRPr>
        </a:p>
      </dgm:t>
    </dgm:pt>
    <dgm:pt modelId="{DD7AE013-CCAB-4A47-A900-4413CC464873}" type="parTrans" cxnId="{B62B4CFE-83B9-4D03-9BA6-C39CA1450FD1}">
      <dgm:prSet/>
      <dgm:spPr/>
      <dgm:t>
        <a:bodyPr/>
        <a:lstStyle/>
        <a:p>
          <a:endParaRPr lang="zh-TW" altLang="en-US">
            <a:solidFill>
              <a:schemeClr val="accent2">
                <a:lumMod val="50000"/>
              </a:schemeClr>
            </a:solidFill>
          </a:endParaRPr>
        </a:p>
      </dgm:t>
    </dgm:pt>
    <dgm:pt modelId="{31CA1E21-6E50-4BF1-9DAC-AE1655680A5C}" type="sibTrans" cxnId="{B62B4CFE-83B9-4D03-9BA6-C39CA1450FD1}">
      <dgm:prSet/>
      <dgm:spPr/>
      <dgm:t>
        <a:bodyPr/>
        <a:lstStyle/>
        <a:p>
          <a:endParaRPr lang="zh-TW" altLang="en-US">
            <a:solidFill>
              <a:schemeClr val="accent2">
                <a:lumMod val="50000"/>
              </a:schemeClr>
            </a:solidFill>
          </a:endParaRPr>
        </a:p>
      </dgm:t>
    </dgm:pt>
    <dgm:pt modelId="{B203FCAC-5AF0-4EE2-ACDF-4A1998A1C768}">
      <dgm:prSet custT="1"/>
      <dgm:spPr/>
      <dgm:t>
        <a:bodyPr/>
        <a:lstStyle/>
        <a:p>
          <a:r>
            <a:rPr lang="zh-TW" altLang="en-US" sz="1400" b="1" dirty="0" smtClean="0">
              <a:latin typeface="+mn-ea"/>
              <a:ea typeface="+mn-ea"/>
            </a:rPr>
            <a:t>簽文會辦研發處、人事室及主計室後簽請一級單位核定</a:t>
          </a:r>
          <a:endParaRPr lang="zh-TW" altLang="en-US" sz="1400" b="1" dirty="0">
            <a:latin typeface="+mn-ea"/>
            <a:ea typeface="+mn-ea"/>
          </a:endParaRPr>
        </a:p>
      </dgm:t>
    </dgm:pt>
    <dgm:pt modelId="{9EA547F9-5C97-4580-A9CE-F85A518499F8}" type="parTrans" cxnId="{D9675FC0-E342-4C27-8C57-517CCE7F9614}">
      <dgm:prSet/>
      <dgm:spPr/>
      <dgm:t>
        <a:bodyPr/>
        <a:lstStyle/>
        <a:p>
          <a:endParaRPr lang="zh-TW" altLang="en-US">
            <a:solidFill>
              <a:schemeClr val="accent2">
                <a:lumMod val="50000"/>
              </a:schemeClr>
            </a:solidFill>
          </a:endParaRPr>
        </a:p>
      </dgm:t>
    </dgm:pt>
    <dgm:pt modelId="{076B4DD3-4838-425C-ABF0-35280784F7AE}" type="sibTrans" cxnId="{D9675FC0-E342-4C27-8C57-517CCE7F9614}">
      <dgm:prSet/>
      <dgm:spPr/>
      <dgm:t>
        <a:bodyPr/>
        <a:lstStyle/>
        <a:p>
          <a:endParaRPr lang="zh-TW" altLang="en-US">
            <a:solidFill>
              <a:schemeClr val="accent2">
                <a:lumMod val="50000"/>
              </a:schemeClr>
            </a:solidFill>
          </a:endParaRPr>
        </a:p>
      </dgm:t>
    </dgm:pt>
    <dgm:pt modelId="{2BABF40E-2E25-42D0-BD1E-E96380F08AF7}">
      <dgm:prSet custT="1"/>
      <dgm:spPr/>
      <dgm:t>
        <a:bodyPr/>
        <a:lstStyle/>
        <a:p>
          <a:pPr algn="just"/>
          <a:r>
            <a:rPr lang="zh-TW" altLang="en-US" sz="1400" b="1" dirty="0" smtClean="0">
              <a:latin typeface="+mn-ea"/>
              <a:ea typeface="+mn-ea"/>
            </a:rPr>
            <a:t>簽文過程中如擬先到職，請填寫「</a:t>
          </a:r>
          <a:r>
            <a:rPr lang="zh-TW" altLang="en-US" sz="1400" b="1" i="0" dirty="0" smtClean="0">
              <a:latin typeface="+mn-ea"/>
              <a:ea typeface="+mn-ea"/>
              <a:hlinkClick xmlns:r="http://schemas.openxmlformats.org/officeDocument/2006/relationships" r:id="rId2"/>
            </a:rPr>
            <a:t>本校計畫未核定</a:t>
          </a:r>
          <a:r>
            <a:rPr lang="en-US" altLang="zh-TW" sz="1400" b="1" i="0" dirty="0" smtClean="0">
              <a:latin typeface="+mn-ea"/>
              <a:ea typeface="+mn-ea"/>
              <a:hlinkClick xmlns:r="http://schemas.openxmlformats.org/officeDocument/2006/relationships" r:id="rId2"/>
            </a:rPr>
            <a:t>(</a:t>
          </a:r>
          <a:r>
            <a:rPr lang="zh-TW" altLang="en-US" sz="1400" b="1" i="0" dirty="0" smtClean="0">
              <a:latin typeface="+mn-ea"/>
              <a:ea typeface="+mn-ea"/>
              <a:hlinkClick xmlns:r="http://schemas.openxmlformats.org/officeDocument/2006/relationships" r:id="rId2"/>
            </a:rPr>
            <a:t>審核程序未完成、計畫經費尚未核撥</a:t>
          </a:r>
          <a:r>
            <a:rPr lang="en-US" altLang="zh-TW" sz="1400" b="1" i="0" dirty="0" smtClean="0">
              <a:latin typeface="+mn-ea"/>
              <a:ea typeface="+mn-ea"/>
              <a:hlinkClick xmlns:r="http://schemas.openxmlformats.org/officeDocument/2006/relationships" r:id="rId2"/>
            </a:rPr>
            <a:t>)</a:t>
          </a:r>
          <a:r>
            <a:rPr lang="zh-TW" altLang="en-US" sz="1400" b="1" i="0" dirty="0" smtClean="0">
              <a:latin typeface="+mn-ea"/>
              <a:ea typeface="+mn-ea"/>
              <a:hlinkClick xmlns:r="http://schemas.openxmlformats.org/officeDocument/2006/relationships" r:id="rId2"/>
            </a:rPr>
            <a:t>人員進用申請表</a:t>
          </a:r>
          <a:r>
            <a:rPr lang="zh-TW" altLang="en-US" sz="1400" b="1" dirty="0" smtClean="0">
              <a:latin typeface="+mn-ea"/>
              <a:ea typeface="+mn-ea"/>
            </a:rPr>
            <a:t>」，依申請表至各相關單位核章後，影本一份送人事室先辦理勞健保加保。</a:t>
          </a:r>
          <a:endParaRPr lang="zh-TW" altLang="en-US" sz="1400" b="1" dirty="0">
            <a:latin typeface="+mn-ea"/>
            <a:ea typeface="+mn-ea"/>
          </a:endParaRPr>
        </a:p>
      </dgm:t>
    </dgm:pt>
    <dgm:pt modelId="{D6FB38EA-A6EE-4719-8E91-895B9BFF5021}" type="parTrans" cxnId="{17D50F41-D4AF-4FAD-A622-1BACF647B78A}">
      <dgm:prSet/>
      <dgm:spPr/>
      <dgm:t>
        <a:bodyPr/>
        <a:lstStyle/>
        <a:p>
          <a:endParaRPr lang="zh-TW" altLang="en-US">
            <a:solidFill>
              <a:schemeClr val="accent2">
                <a:lumMod val="50000"/>
              </a:schemeClr>
            </a:solidFill>
          </a:endParaRPr>
        </a:p>
      </dgm:t>
    </dgm:pt>
    <dgm:pt modelId="{466B99B6-B4A5-45D7-B352-363C42B62E22}" type="sibTrans" cxnId="{17D50F41-D4AF-4FAD-A622-1BACF647B78A}">
      <dgm:prSet/>
      <dgm:spPr/>
      <dgm:t>
        <a:bodyPr/>
        <a:lstStyle/>
        <a:p>
          <a:endParaRPr lang="zh-TW" altLang="en-US">
            <a:solidFill>
              <a:schemeClr val="accent2">
                <a:lumMod val="50000"/>
              </a:schemeClr>
            </a:solidFill>
          </a:endParaRPr>
        </a:p>
      </dgm:t>
    </dgm:pt>
    <dgm:pt modelId="{D07CEDA3-05DA-4DE5-BC08-715E0E50F5DE}">
      <dgm:prSet custT="1"/>
      <dgm:spPr/>
      <dgm:t>
        <a:bodyPr/>
        <a:lstStyle/>
        <a:p>
          <a:pPr algn="just"/>
          <a:r>
            <a:rPr lang="zh-TW" altLang="en-US" sz="1400" b="1" dirty="0" smtClean="0">
              <a:latin typeface="+mn-ea"/>
              <a:ea typeface="+mn-ea"/>
            </a:rPr>
            <a:t>簽文核定後，副知公文給研發處及人事室，即可開始辦理報到手續。</a:t>
          </a:r>
          <a:endParaRPr lang="en-US" altLang="zh-TW" sz="1400" b="1" dirty="0" smtClean="0">
            <a:latin typeface="+mn-ea"/>
            <a:ea typeface="+mn-ea"/>
          </a:endParaRPr>
        </a:p>
        <a:p>
          <a:pPr algn="just"/>
          <a:r>
            <a:rPr lang="zh-TW" altLang="en-US" sz="1400" b="1" dirty="0" smtClean="0">
              <a:latin typeface="+mn-ea"/>
              <a:ea typeface="+mn-ea"/>
            </a:rPr>
            <a:t>報到相關程序請參閱</a:t>
          </a:r>
          <a:r>
            <a:rPr lang="zh-TW" altLang="en-US" sz="1400" b="1" dirty="0" smtClean="0">
              <a:latin typeface="+mn-ea"/>
              <a:ea typeface="+mn-ea"/>
              <a:hlinkClick xmlns:r="http://schemas.openxmlformats.org/officeDocument/2006/relationships" r:id="rId3"/>
            </a:rPr>
            <a:t>人事室網頁</a:t>
          </a:r>
          <a:endParaRPr lang="zh-TW" altLang="en-US" sz="1400" b="1" dirty="0">
            <a:latin typeface="+mn-ea"/>
            <a:ea typeface="+mn-ea"/>
          </a:endParaRPr>
        </a:p>
      </dgm:t>
    </dgm:pt>
    <dgm:pt modelId="{C0AD1EF3-03AE-439F-ABC2-230407DB67F8}" type="parTrans" cxnId="{ADC8C06A-603B-4C28-A586-0D992A62F024}">
      <dgm:prSet/>
      <dgm:spPr/>
      <dgm:t>
        <a:bodyPr/>
        <a:lstStyle/>
        <a:p>
          <a:endParaRPr lang="zh-TW" altLang="en-US">
            <a:solidFill>
              <a:schemeClr val="accent2">
                <a:lumMod val="50000"/>
              </a:schemeClr>
            </a:solidFill>
          </a:endParaRPr>
        </a:p>
      </dgm:t>
    </dgm:pt>
    <dgm:pt modelId="{57FF525B-770B-4CC9-B8F1-A5A02006815C}" type="sibTrans" cxnId="{ADC8C06A-603B-4C28-A586-0D992A62F024}">
      <dgm:prSet/>
      <dgm:spPr/>
      <dgm:t>
        <a:bodyPr/>
        <a:lstStyle/>
        <a:p>
          <a:endParaRPr lang="zh-TW" altLang="en-US">
            <a:solidFill>
              <a:schemeClr val="accent2">
                <a:lumMod val="50000"/>
              </a:schemeClr>
            </a:solidFill>
          </a:endParaRPr>
        </a:p>
      </dgm:t>
    </dgm:pt>
    <dgm:pt modelId="{09601DDA-2D22-45F2-9CC7-31BFF64CD648}" type="pres">
      <dgm:prSet presAssocID="{22E5068F-FE27-40FA-B993-E14A43A515FC}" presName="Name0" presStyleCnt="0">
        <dgm:presLayoutVars>
          <dgm:dir/>
          <dgm:resizeHandles val="exact"/>
        </dgm:presLayoutVars>
      </dgm:prSet>
      <dgm:spPr/>
    </dgm:pt>
    <dgm:pt modelId="{16AA1430-6ECF-4F85-AFD4-6917B872D257}" type="pres">
      <dgm:prSet presAssocID="{22E5068F-FE27-40FA-B993-E14A43A515FC}" presName="arrow" presStyleLbl="bgShp" presStyleIdx="0" presStyleCnt="1" custLinFactNeighborX="1401"/>
      <dgm:spPr/>
    </dgm:pt>
    <dgm:pt modelId="{EA5B8EEC-0F81-433D-87F0-0D463CC406AF}" type="pres">
      <dgm:prSet presAssocID="{22E5068F-FE27-40FA-B993-E14A43A515FC}" presName="points" presStyleCnt="0"/>
      <dgm:spPr/>
    </dgm:pt>
    <dgm:pt modelId="{966CCE14-F70C-4CA4-9CD6-8E212961B3CA}" type="pres">
      <dgm:prSet presAssocID="{3306EB53-BB1E-4491-A530-13B1A0447458}" presName="compositeA" presStyleCnt="0"/>
      <dgm:spPr/>
    </dgm:pt>
    <dgm:pt modelId="{1CC85658-D6CD-4A8A-A73F-B087364ADB2B}" type="pres">
      <dgm:prSet presAssocID="{3306EB53-BB1E-4491-A530-13B1A0447458}" presName="textA" presStyleLbl="revTx" presStyleIdx="0" presStyleCnt="6">
        <dgm:presLayoutVars>
          <dgm:bulletEnabled val="1"/>
        </dgm:presLayoutVars>
      </dgm:prSet>
      <dgm:spPr/>
      <dgm:t>
        <a:bodyPr/>
        <a:lstStyle/>
        <a:p>
          <a:endParaRPr lang="zh-TW" altLang="en-US"/>
        </a:p>
      </dgm:t>
    </dgm:pt>
    <dgm:pt modelId="{4A79BD53-8DEF-40D1-950D-850ECF37FF74}" type="pres">
      <dgm:prSet presAssocID="{3306EB53-BB1E-4491-A530-13B1A0447458}" presName="circleA" presStyleLbl="node1" presStyleIdx="0" presStyleCnt="6"/>
      <dgm:spPr/>
    </dgm:pt>
    <dgm:pt modelId="{47F22C9D-6115-4362-8AF2-ABF26D8FDAA8}" type="pres">
      <dgm:prSet presAssocID="{3306EB53-BB1E-4491-A530-13B1A0447458}" presName="spaceA" presStyleCnt="0"/>
      <dgm:spPr/>
    </dgm:pt>
    <dgm:pt modelId="{0AE29CD4-007D-4B62-A83D-2387414DB3AA}" type="pres">
      <dgm:prSet presAssocID="{45CAB29F-A8FE-41F7-B3E9-C41118CD89B4}" presName="space" presStyleCnt="0"/>
      <dgm:spPr/>
    </dgm:pt>
    <dgm:pt modelId="{846A6DED-6B25-43CB-9BD3-D4E646E9280C}" type="pres">
      <dgm:prSet presAssocID="{65778E42-B08A-45A2-9B90-180CB1A8ED22}" presName="compositeB" presStyleCnt="0"/>
      <dgm:spPr/>
    </dgm:pt>
    <dgm:pt modelId="{D697D8C9-B9C4-48DF-AA67-83937609C981}" type="pres">
      <dgm:prSet presAssocID="{65778E42-B08A-45A2-9B90-180CB1A8ED22}" presName="textB" presStyleLbl="revTx" presStyleIdx="1" presStyleCnt="6" custScaleX="174669">
        <dgm:presLayoutVars>
          <dgm:bulletEnabled val="1"/>
        </dgm:presLayoutVars>
      </dgm:prSet>
      <dgm:spPr/>
      <dgm:t>
        <a:bodyPr/>
        <a:lstStyle/>
        <a:p>
          <a:endParaRPr lang="zh-TW" altLang="en-US"/>
        </a:p>
      </dgm:t>
    </dgm:pt>
    <dgm:pt modelId="{7F009186-2293-402C-B7A2-6BD269F93866}" type="pres">
      <dgm:prSet presAssocID="{65778E42-B08A-45A2-9B90-180CB1A8ED22}" presName="circleB" presStyleLbl="node1" presStyleIdx="1" presStyleCnt="6"/>
      <dgm:spPr/>
    </dgm:pt>
    <dgm:pt modelId="{4AFD051F-72A3-4BC7-A3FF-80857C80353A}" type="pres">
      <dgm:prSet presAssocID="{65778E42-B08A-45A2-9B90-180CB1A8ED22}" presName="spaceB" presStyleCnt="0"/>
      <dgm:spPr/>
    </dgm:pt>
    <dgm:pt modelId="{895E4328-3E30-476B-B462-85B6B3985555}" type="pres">
      <dgm:prSet presAssocID="{72AADEFD-B9D0-4D7D-B52C-56A90AD7A876}" presName="space" presStyleCnt="0"/>
      <dgm:spPr/>
    </dgm:pt>
    <dgm:pt modelId="{C03DFCC2-D007-4967-A9DA-E14D07C452D2}" type="pres">
      <dgm:prSet presAssocID="{EDAC7199-DDA0-401D-941B-4F0804C68E5A}" presName="compositeA" presStyleCnt="0"/>
      <dgm:spPr/>
    </dgm:pt>
    <dgm:pt modelId="{04EA2BB5-72E9-479A-9F79-270D62CD75A1}" type="pres">
      <dgm:prSet presAssocID="{EDAC7199-DDA0-401D-941B-4F0804C68E5A}" presName="textA" presStyleLbl="revTx" presStyleIdx="2" presStyleCnt="6" custScaleX="167774">
        <dgm:presLayoutVars>
          <dgm:bulletEnabled val="1"/>
        </dgm:presLayoutVars>
      </dgm:prSet>
      <dgm:spPr/>
      <dgm:t>
        <a:bodyPr/>
        <a:lstStyle/>
        <a:p>
          <a:endParaRPr lang="zh-TW" altLang="en-US"/>
        </a:p>
      </dgm:t>
    </dgm:pt>
    <dgm:pt modelId="{0630C3BB-B9DF-41B4-B13B-0DB3A118946F}" type="pres">
      <dgm:prSet presAssocID="{EDAC7199-DDA0-401D-941B-4F0804C68E5A}" presName="circleA" presStyleLbl="node1" presStyleIdx="2" presStyleCnt="6"/>
      <dgm:spPr/>
    </dgm:pt>
    <dgm:pt modelId="{04C82EAE-2562-433C-B007-1F81F9BC411D}" type="pres">
      <dgm:prSet presAssocID="{EDAC7199-DDA0-401D-941B-4F0804C68E5A}" presName="spaceA" presStyleCnt="0"/>
      <dgm:spPr/>
    </dgm:pt>
    <dgm:pt modelId="{A5494282-65BE-4C80-BA92-3C36F29AA09A}" type="pres">
      <dgm:prSet presAssocID="{31CA1E21-6E50-4BF1-9DAC-AE1655680A5C}" presName="space" presStyleCnt="0"/>
      <dgm:spPr/>
    </dgm:pt>
    <dgm:pt modelId="{ABEAE05F-8471-4AF1-AF7C-261BA9AB815C}" type="pres">
      <dgm:prSet presAssocID="{B203FCAC-5AF0-4EE2-ACDF-4A1998A1C768}" presName="compositeB" presStyleCnt="0"/>
      <dgm:spPr/>
    </dgm:pt>
    <dgm:pt modelId="{792F21E6-4852-4E0F-8FA1-472CB6837F3A}" type="pres">
      <dgm:prSet presAssocID="{B203FCAC-5AF0-4EE2-ACDF-4A1998A1C768}" presName="textB" presStyleLbl="revTx" presStyleIdx="3" presStyleCnt="6" custScaleX="149697">
        <dgm:presLayoutVars>
          <dgm:bulletEnabled val="1"/>
        </dgm:presLayoutVars>
      </dgm:prSet>
      <dgm:spPr/>
      <dgm:t>
        <a:bodyPr/>
        <a:lstStyle/>
        <a:p>
          <a:endParaRPr lang="zh-TW" altLang="en-US"/>
        </a:p>
      </dgm:t>
    </dgm:pt>
    <dgm:pt modelId="{392013A0-804B-4DF6-9DA3-A93D2D5325FA}" type="pres">
      <dgm:prSet presAssocID="{B203FCAC-5AF0-4EE2-ACDF-4A1998A1C768}" presName="circleB" presStyleLbl="node1" presStyleIdx="3" presStyleCnt="6"/>
      <dgm:spPr/>
    </dgm:pt>
    <dgm:pt modelId="{C6C6771A-ED09-4E18-AB04-7B67E22A95B2}" type="pres">
      <dgm:prSet presAssocID="{B203FCAC-5AF0-4EE2-ACDF-4A1998A1C768}" presName="spaceB" presStyleCnt="0"/>
      <dgm:spPr/>
    </dgm:pt>
    <dgm:pt modelId="{0DD001B4-885B-4334-8429-6029136EA497}" type="pres">
      <dgm:prSet presAssocID="{076B4DD3-4838-425C-ABF0-35280784F7AE}" presName="space" presStyleCnt="0"/>
      <dgm:spPr/>
    </dgm:pt>
    <dgm:pt modelId="{2CCC5620-545A-42C0-9496-4E43771EB80D}" type="pres">
      <dgm:prSet presAssocID="{2BABF40E-2E25-42D0-BD1E-E96380F08AF7}" presName="compositeA" presStyleCnt="0"/>
      <dgm:spPr/>
    </dgm:pt>
    <dgm:pt modelId="{CFA159DC-8D0F-4D2B-97A3-9BFA7C9CBB83}" type="pres">
      <dgm:prSet presAssocID="{2BABF40E-2E25-42D0-BD1E-E96380F08AF7}" presName="textA" presStyleLbl="revTx" presStyleIdx="4" presStyleCnt="6" custScaleX="322945">
        <dgm:presLayoutVars>
          <dgm:bulletEnabled val="1"/>
        </dgm:presLayoutVars>
      </dgm:prSet>
      <dgm:spPr/>
      <dgm:t>
        <a:bodyPr/>
        <a:lstStyle/>
        <a:p>
          <a:endParaRPr lang="zh-TW" altLang="en-US"/>
        </a:p>
      </dgm:t>
    </dgm:pt>
    <dgm:pt modelId="{24289182-F5AD-48E7-BB3C-F943BC5B3654}" type="pres">
      <dgm:prSet presAssocID="{2BABF40E-2E25-42D0-BD1E-E96380F08AF7}" presName="circleA" presStyleLbl="node1" presStyleIdx="4" presStyleCnt="6"/>
      <dgm:spPr/>
    </dgm:pt>
    <dgm:pt modelId="{4A19C875-01C0-4596-899E-0250E80E7E8F}" type="pres">
      <dgm:prSet presAssocID="{2BABF40E-2E25-42D0-BD1E-E96380F08AF7}" presName="spaceA" presStyleCnt="0"/>
      <dgm:spPr/>
    </dgm:pt>
    <dgm:pt modelId="{C09327CE-3056-4CCA-9DB5-405C9D2C8F83}" type="pres">
      <dgm:prSet presAssocID="{466B99B6-B4A5-45D7-B352-363C42B62E22}" presName="space" presStyleCnt="0"/>
      <dgm:spPr/>
    </dgm:pt>
    <dgm:pt modelId="{E188AF74-6564-4790-964C-3E9C1FE80FAE}" type="pres">
      <dgm:prSet presAssocID="{D07CEDA3-05DA-4DE5-BC08-715E0E50F5DE}" presName="compositeB" presStyleCnt="0"/>
      <dgm:spPr/>
    </dgm:pt>
    <dgm:pt modelId="{2C5FA166-D1A5-4784-AD5D-6510E7E466D9}" type="pres">
      <dgm:prSet presAssocID="{D07CEDA3-05DA-4DE5-BC08-715E0E50F5DE}" presName="textB" presStyleLbl="revTx" presStyleIdx="5" presStyleCnt="6" custScaleX="238381">
        <dgm:presLayoutVars>
          <dgm:bulletEnabled val="1"/>
        </dgm:presLayoutVars>
      </dgm:prSet>
      <dgm:spPr/>
      <dgm:t>
        <a:bodyPr/>
        <a:lstStyle/>
        <a:p>
          <a:endParaRPr lang="zh-TW" altLang="en-US"/>
        </a:p>
      </dgm:t>
    </dgm:pt>
    <dgm:pt modelId="{81F0BD84-CDE1-4BB6-82E4-115A358A4454}" type="pres">
      <dgm:prSet presAssocID="{D07CEDA3-05DA-4DE5-BC08-715E0E50F5DE}" presName="circleB" presStyleLbl="node1" presStyleIdx="5" presStyleCnt="6"/>
      <dgm:spPr/>
    </dgm:pt>
    <dgm:pt modelId="{1B7EE756-7FB7-4FC3-9EC7-51DA199C19C9}" type="pres">
      <dgm:prSet presAssocID="{D07CEDA3-05DA-4DE5-BC08-715E0E50F5DE}" presName="spaceB" presStyleCnt="0"/>
      <dgm:spPr/>
    </dgm:pt>
  </dgm:ptLst>
  <dgm:cxnLst>
    <dgm:cxn modelId="{4F3EF719-473E-4709-AC46-F4015D71720C}" type="presOf" srcId="{65778E42-B08A-45A2-9B90-180CB1A8ED22}" destId="{D697D8C9-B9C4-48DF-AA67-83937609C981}" srcOrd="0" destOrd="0" presId="urn:microsoft.com/office/officeart/2005/8/layout/hProcess11"/>
    <dgm:cxn modelId="{B62B4CFE-83B9-4D03-9BA6-C39CA1450FD1}" srcId="{22E5068F-FE27-40FA-B993-E14A43A515FC}" destId="{EDAC7199-DDA0-401D-941B-4F0804C68E5A}" srcOrd="2" destOrd="0" parTransId="{DD7AE013-CCAB-4A47-A900-4413CC464873}" sibTransId="{31CA1E21-6E50-4BF1-9DAC-AE1655680A5C}"/>
    <dgm:cxn modelId="{D619A634-27A8-44F2-9F2A-AC243CE2918F}" type="presOf" srcId="{2BABF40E-2E25-42D0-BD1E-E96380F08AF7}" destId="{CFA159DC-8D0F-4D2B-97A3-9BFA7C9CBB83}" srcOrd="0" destOrd="0" presId="urn:microsoft.com/office/officeart/2005/8/layout/hProcess11"/>
    <dgm:cxn modelId="{269FD8BE-7AE3-42C8-8B39-B328DA889606}" srcId="{22E5068F-FE27-40FA-B993-E14A43A515FC}" destId="{3306EB53-BB1E-4491-A530-13B1A0447458}" srcOrd="0" destOrd="0" parTransId="{00DED732-BAA3-4AEE-A3DB-0B58A4190CBC}" sibTransId="{45CAB29F-A8FE-41F7-B3E9-C41118CD89B4}"/>
    <dgm:cxn modelId="{D1BA4BA0-824D-40FC-AA86-BF2093080889}" type="presOf" srcId="{3306EB53-BB1E-4491-A530-13B1A0447458}" destId="{1CC85658-D6CD-4A8A-A73F-B087364ADB2B}" srcOrd="0" destOrd="0" presId="urn:microsoft.com/office/officeart/2005/8/layout/hProcess11"/>
    <dgm:cxn modelId="{46986C62-7D9B-4202-B3A6-BC186DE82CD8}" type="presOf" srcId="{B203FCAC-5AF0-4EE2-ACDF-4A1998A1C768}" destId="{792F21E6-4852-4E0F-8FA1-472CB6837F3A}" srcOrd="0" destOrd="0" presId="urn:microsoft.com/office/officeart/2005/8/layout/hProcess11"/>
    <dgm:cxn modelId="{751744C3-8FAD-4055-9A0B-F516BA72D267}" type="presOf" srcId="{D07CEDA3-05DA-4DE5-BC08-715E0E50F5DE}" destId="{2C5FA166-D1A5-4784-AD5D-6510E7E466D9}" srcOrd="0" destOrd="0" presId="urn:microsoft.com/office/officeart/2005/8/layout/hProcess11"/>
    <dgm:cxn modelId="{C75CBC56-722F-47AF-B238-257299A72D89}" type="presOf" srcId="{EDAC7199-DDA0-401D-941B-4F0804C68E5A}" destId="{04EA2BB5-72E9-479A-9F79-270D62CD75A1}" srcOrd="0" destOrd="0" presId="urn:microsoft.com/office/officeart/2005/8/layout/hProcess11"/>
    <dgm:cxn modelId="{ADC8C06A-603B-4C28-A586-0D992A62F024}" srcId="{22E5068F-FE27-40FA-B993-E14A43A515FC}" destId="{D07CEDA3-05DA-4DE5-BC08-715E0E50F5DE}" srcOrd="5" destOrd="0" parTransId="{C0AD1EF3-03AE-439F-ABC2-230407DB67F8}" sibTransId="{57FF525B-770B-4CC9-B8F1-A5A02006815C}"/>
    <dgm:cxn modelId="{F4E0F68E-054E-4707-B53F-ACD8CCF731CA}" type="presOf" srcId="{22E5068F-FE27-40FA-B993-E14A43A515FC}" destId="{09601DDA-2D22-45F2-9CC7-31BFF64CD648}" srcOrd="0" destOrd="0" presId="urn:microsoft.com/office/officeart/2005/8/layout/hProcess11"/>
    <dgm:cxn modelId="{17D50F41-D4AF-4FAD-A622-1BACF647B78A}" srcId="{22E5068F-FE27-40FA-B993-E14A43A515FC}" destId="{2BABF40E-2E25-42D0-BD1E-E96380F08AF7}" srcOrd="4" destOrd="0" parTransId="{D6FB38EA-A6EE-4719-8E91-895B9BFF5021}" sibTransId="{466B99B6-B4A5-45D7-B352-363C42B62E22}"/>
    <dgm:cxn modelId="{D9675FC0-E342-4C27-8C57-517CCE7F9614}" srcId="{22E5068F-FE27-40FA-B993-E14A43A515FC}" destId="{B203FCAC-5AF0-4EE2-ACDF-4A1998A1C768}" srcOrd="3" destOrd="0" parTransId="{9EA547F9-5C97-4580-A9CE-F85A518499F8}" sibTransId="{076B4DD3-4838-425C-ABF0-35280784F7AE}"/>
    <dgm:cxn modelId="{19D4AE0A-2EB9-4BA9-8257-F293B1A0F2BC}" srcId="{22E5068F-FE27-40FA-B993-E14A43A515FC}" destId="{65778E42-B08A-45A2-9B90-180CB1A8ED22}" srcOrd="1" destOrd="0" parTransId="{C9770252-A99C-4956-BC04-98859F8A609D}" sibTransId="{72AADEFD-B9D0-4D7D-B52C-56A90AD7A876}"/>
    <dgm:cxn modelId="{EA090649-DFFB-4B0C-9B14-214EB9C3C55E}" type="presParOf" srcId="{09601DDA-2D22-45F2-9CC7-31BFF64CD648}" destId="{16AA1430-6ECF-4F85-AFD4-6917B872D257}" srcOrd="0" destOrd="0" presId="urn:microsoft.com/office/officeart/2005/8/layout/hProcess11"/>
    <dgm:cxn modelId="{EB333D8B-AC05-4AB0-93C0-3AFAE8AC6CD7}" type="presParOf" srcId="{09601DDA-2D22-45F2-9CC7-31BFF64CD648}" destId="{EA5B8EEC-0F81-433D-87F0-0D463CC406AF}" srcOrd="1" destOrd="0" presId="urn:microsoft.com/office/officeart/2005/8/layout/hProcess11"/>
    <dgm:cxn modelId="{C703D874-2B1B-4339-8C3E-F9FCCC31301B}" type="presParOf" srcId="{EA5B8EEC-0F81-433D-87F0-0D463CC406AF}" destId="{966CCE14-F70C-4CA4-9CD6-8E212961B3CA}" srcOrd="0" destOrd="0" presId="urn:microsoft.com/office/officeart/2005/8/layout/hProcess11"/>
    <dgm:cxn modelId="{5FBD61F5-523E-41F0-A41C-D07F992D69EF}" type="presParOf" srcId="{966CCE14-F70C-4CA4-9CD6-8E212961B3CA}" destId="{1CC85658-D6CD-4A8A-A73F-B087364ADB2B}" srcOrd="0" destOrd="0" presId="urn:microsoft.com/office/officeart/2005/8/layout/hProcess11"/>
    <dgm:cxn modelId="{A9D120A1-66A7-4311-9F1E-61511FF65482}" type="presParOf" srcId="{966CCE14-F70C-4CA4-9CD6-8E212961B3CA}" destId="{4A79BD53-8DEF-40D1-950D-850ECF37FF74}" srcOrd="1" destOrd="0" presId="urn:microsoft.com/office/officeart/2005/8/layout/hProcess11"/>
    <dgm:cxn modelId="{6B56B99D-A6B8-452E-9DA4-C79EEE7091A7}" type="presParOf" srcId="{966CCE14-F70C-4CA4-9CD6-8E212961B3CA}" destId="{47F22C9D-6115-4362-8AF2-ABF26D8FDAA8}" srcOrd="2" destOrd="0" presId="urn:microsoft.com/office/officeart/2005/8/layout/hProcess11"/>
    <dgm:cxn modelId="{8A7ACFF2-38D4-4475-88A3-CCEC9B8019BD}" type="presParOf" srcId="{EA5B8EEC-0F81-433D-87F0-0D463CC406AF}" destId="{0AE29CD4-007D-4B62-A83D-2387414DB3AA}" srcOrd="1" destOrd="0" presId="urn:microsoft.com/office/officeart/2005/8/layout/hProcess11"/>
    <dgm:cxn modelId="{0F5229BE-ACF8-42BB-9D70-509F7594F950}" type="presParOf" srcId="{EA5B8EEC-0F81-433D-87F0-0D463CC406AF}" destId="{846A6DED-6B25-43CB-9BD3-D4E646E9280C}" srcOrd="2" destOrd="0" presId="urn:microsoft.com/office/officeart/2005/8/layout/hProcess11"/>
    <dgm:cxn modelId="{773030D4-3983-4CB3-B209-059AF3B8AB50}" type="presParOf" srcId="{846A6DED-6B25-43CB-9BD3-D4E646E9280C}" destId="{D697D8C9-B9C4-48DF-AA67-83937609C981}" srcOrd="0" destOrd="0" presId="urn:microsoft.com/office/officeart/2005/8/layout/hProcess11"/>
    <dgm:cxn modelId="{301BA05B-921A-4D54-A0A8-097D35EF4DE0}" type="presParOf" srcId="{846A6DED-6B25-43CB-9BD3-D4E646E9280C}" destId="{7F009186-2293-402C-B7A2-6BD269F93866}" srcOrd="1" destOrd="0" presId="urn:microsoft.com/office/officeart/2005/8/layout/hProcess11"/>
    <dgm:cxn modelId="{3D1CC2A8-A156-4116-AFA5-9804FE62CC32}" type="presParOf" srcId="{846A6DED-6B25-43CB-9BD3-D4E646E9280C}" destId="{4AFD051F-72A3-4BC7-A3FF-80857C80353A}" srcOrd="2" destOrd="0" presId="urn:microsoft.com/office/officeart/2005/8/layout/hProcess11"/>
    <dgm:cxn modelId="{43B89872-62DF-45FF-9038-9AF54E071F2F}" type="presParOf" srcId="{EA5B8EEC-0F81-433D-87F0-0D463CC406AF}" destId="{895E4328-3E30-476B-B462-85B6B3985555}" srcOrd="3" destOrd="0" presId="urn:microsoft.com/office/officeart/2005/8/layout/hProcess11"/>
    <dgm:cxn modelId="{614A8381-D2E9-4D8A-A769-F482A98B48FC}" type="presParOf" srcId="{EA5B8EEC-0F81-433D-87F0-0D463CC406AF}" destId="{C03DFCC2-D007-4967-A9DA-E14D07C452D2}" srcOrd="4" destOrd="0" presId="urn:microsoft.com/office/officeart/2005/8/layout/hProcess11"/>
    <dgm:cxn modelId="{63D2E861-0D73-4D3C-97A0-B0C315721462}" type="presParOf" srcId="{C03DFCC2-D007-4967-A9DA-E14D07C452D2}" destId="{04EA2BB5-72E9-479A-9F79-270D62CD75A1}" srcOrd="0" destOrd="0" presId="urn:microsoft.com/office/officeart/2005/8/layout/hProcess11"/>
    <dgm:cxn modelId="{0886E260-9B7C-40B3-ABD1-D015E54FCE80}" type="presParOf" srcId="{C03DFCC2-D007-4967-A9DA-E14D07C452D2}" destId="{0630C3BB-B9DF-41B4-B13B-0DB3A118946F}" srcOrd="1" destOrd="0" presId="urn:microsoft.com/office/officeart/2005/8/layout/hProcess11"/>
    <dgm:cxn modelId="{52722235-E79D-497F-BCA6-FF9009E606A5}" type="presParOf" srcId="{C03DFCC2-D007-4967-A9DA-E14D07C452D2}" destId="{04C82EAE-2562-433C-B007-1F81F9BC411D}" srcOrd="2" destOrd="0" presId="urn:microsoft.com/office/officeart/2005/8/layout/hProcess11"/>
    <dgm:cxn modelId="{BA5C3F4C-6102-4FD3-9BCD-7448DA6AD756}" type="presParOf" srcId="{EA5B8EEC-0F81-433D-87F0-0D463CC406AF}" destId="{A5494282-65BE-4C80-BA92-3C36F29AA09A}" srcOrd="5" destOrd="0" presId="urn:microsoft.com/office/officeart/2005/8/layout/hProcess11"/>
    <dgm:cxn modelId="{3152FA77-3908-4A2B-802C-84A0D0E8547D}" type="presParOf" srcId="{EA5B8EEC-0F81-433D-87F0-0D463CC406AF}" destId="{ABEAE05F-8471-4AF1-AF7C-261BA9AB815C}" srcOrd="6" destOrd="0" presId="urn:microsoft.com/office/officeart/2005/8/layout/hProcess11"/>
    <dgm:cxn modelId="{7515F3CF-6EDE-40EC-A1FC-463B5629FC44}" type="presParOf" srcId="{ABEAE05F-8471-4AF1-AF7C-261BA9AB815C}" destId="{792F21E6-4852-4E0F-8FA1-472CB6837F3A}" srcOrd="0" destOrd="0" presId="urn:microsoft.com/office/officeart/2005/8/layout/hProcess11"/>
    <dgm:cxn modelId="{73553EC4-A173-49EC-BACD-BD8D3657D72C}" type="presParOf" srcId="{ABEAE05F-8471-4AF1-AF7C-261BA9AB815C}" destId="{392013A0-804B-4DF6-9DA3-A93D2D5325FA}" srcOrd="1" destOrd="0" presId="urn:microsoft.com/office/officeart/2005/8/layout/hProcess11"/>
    <dgm:cxn modelId="{2739E529-12D5-47D5-9F5A-3A00F822B537}" type="presParOf" srcId="{ABEAE05F-8471-4AF1-AF7C-261BA9AB815C}" destId="{C6C6771A-ED09-4E18-AB04-7B67E22A95B2}" srcOrd="2" destOrd="0" presId="urn:microsoft.com/office/officeart/2005/8/layout/hProcess11"/>
    <dgm:cxn modelId="{718D4779-B2EB-41A8-849D-1E6E71A5C43B}" type="presParOf" srcId="{EA5B8EEC-0F81-433D-87F0-0D463CC406AF}" destId="{0DD001B4-885B-4334-8429-6029136EA497}" srcOrd="7" destOrd="0" presId="urn:microsoft.com/office/officeart/2005/8/layout/hProcess11"/>
    <dgm:cxn modelId="{FB7C48A1-3595-4449-8196-7969F566860F}" type="presParOf" srcId="{EA5B8EEC-0F81-433D-87F0-0D463CC406AF}" destId="{2CCC5620-545A-42C0-9496-4E43771EB80D}" srcOrd="8" destOrd="0" presId="urn:microsoft.com/office/officeart/2005/8/layout/hProcess11"/>
    <dgm:cxn modelId="{519F3E47-8F7A-4225-BB02-C6BBACA840D4}" type="presParOf" srcId="{2CCC5620-545A-42C0-9496-4E43771EB80D}" destId="{CFA159DC-8D0F-4D2B-97A3-9BFA7C9CBB83}" srcOrd="0" destOrd="0" presId="urn:microsoft.com/office/officeart/2005/8/layout/hProcess11"/>
    <dgm:cxn modelId="{CF70DD1A-85A3-4F83-92B0-C262B9ECD4BF}" type="presParOf" srcId="{2CCC5620-545A-42C0-9496-4E43771EB80D}" destId="{24289182-F5AD-48E7-BB3C-F943BC5B3654}" srcOrd="1" destOrd="0" presId="urn:microsoft.com/office/officeart/2005/8/layout/hProcess11"/>
    <dgm:cxn modelId="{805BE8B6-4A99-4233-9436-CB12B6D0DCE5}" type="presParOf" srcId="{2CCC5620-545A-42C0-9496-4E43771EB80D}" destId="{4A19C875-01C0-4596-899E-0250E80E7E8F}" srcOrd="2" destOrd="0" presId="urn:microsoft.com/office/officeart/2005/8/layout/hProcess11"/>
    <dgm:cxn modelId="{B23DA6D2-A072-495F-A650-3CD3D14C34A8}" type="presParOf" srcId="{EA5B8EEC-0F81-433D-87F0-0D463CC406AF}" destId="{C09327CE-3056-4CCA-9DB5-405C9D2C8F83}" srcOrd="9" destOrd="0" presId="urn:microsoft.com/office/officeart/2005/8/layout/hProcess11"/>
    <dgm:cxn modelId="{93646F00-BF07-451C-9ED3-377A0C1E822B}" type="presParOf" srcId="{EA5B8EEC-0F81-433D-87F0-0D463CC406AF}" destId="{E188AF74-6564-4790-964C-3E9C1FE80FAE}" srcOrd="10" destOrd="0" presId="urn:microsoft.com/office/officeart/2005/8/layout/hProcess11"/>
    <dgm:cxn modelId="{8BDF055B-BA46-419C-A5CD-32A2B6899D31}" type="presParOf" srcId="{E188AF74-6564-4790-964C-3E9C1FE80FAE}" destId="{2C5FA166-D1A5-4784-AD5D-6510E7E466D9}" srcOrd="0" destOrd="0" presId="urn:microsoft.com/office/officeart/2005/8/layout/hProcess11"/>
    <dgm:cxn modelId="{EADBDDB2-B54B-4BF3-82ED-754EF41DA93B}" type="presParOf" srcId="{E188AF74-6564-4790-964C-3E9C1FE80FAE}" destId="{81F0BD84-CDE1-4BB6-82E4-115A358A4454}" srcOrd="1" destOrd="0" presId="urn:microsoft.com/office/officeart/2005/8/layout/hProcess11"/>
    <dgm:cxn modelId="{C39795B8-8858-4CA8-8B10-80F8D3A81E0F}" type="presParOf" srcId="{E188AF74-6564-4790-964C-3E9C1FE80FAE}" destId="{1B7EE756-7FB7-4FC3-9EC7-51DA199C19C9}"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AA1430-6ECF-4F85-AFD4-6917B872D257}">
      <dsp:nvSpPr>
        <dsp:cNvPr id="0" name=""/>
        <dsp:cNvSpPr/>
      </dsp:nvSpPr>
      <dsp:spPr>
        <a:xfrm>
          <a:off x="0" y="1367990"/>
          <a:ext cx="10840453" cy="1823987"/>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1CC85658-D6CD-4A8A-A73F-B087364ADB2B}">
      <dsp:nvSpPr>
        <dsp:cNvPr id="0" name=""/>
        <dsp:cNvSpPr/>
      </dsp:nvSpPr>
      <dsp:spPr>
        <a:xfrm>
          <a:off x="989" y="0"/>
          <a:ext cx="827722" cy="18239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zh-TW" altLang="en-US" sz="1400" b="1" kern="1200" dirty="0" smtClean="0">
              <a:latin typeface="+mn-ea"/>
              <a:ea typeface="+mn-ea"/>
            </a:rPr>
            <a:t>確認經費來源</a:t>
          </a:r>
          <a:endParaRPr lang="zh-TW" altLang="en-US" sz="1400" b="1" kern="1200" dirty="0">
            <a:latin typeface="+mn-ea"/>
            <a:ea typeface="+mn-ea"/>
          </a:endParaRPr>
        </a:p>
      </dsp:txBody>
      <dsp:txXfrm>
        <a:off x="989" y="0"/>
        <a:ext cx="827722" cy="1823987"/>
      </dsp:txXfrm>
    </dsp:sp>
    <dsp:sp modelId="{4A79BD53-8DEF-40D1-950D-850ECF37FF74}">
      <dsp:nvSpPr>
        <dsp:cNvPr id="0" name=""/>
        <dsp:cNvSpPr/>
      </dsp:nvSpPr>
      <dsp:spPr>
        <a:xfrm>
          <a:off x="186852" y="2051985"/>
          <a:ext cx="455996" cy="455996"/>
        </a:xfrm>
        <a:prstGeom prst="ellipse">
          <a:avLst/>
        </a:prstGeom>
        <a:gradFill rotWithShape="0">
          <a:gsLst>
            <a:gs pos="0">
              <a:schemeClr val="accent2">
                <a:hueOff val="0"/>
                <a:satOff val="0"/>
                <a:lumOff val="0"/>
                <a:alphaOff val="0"/>
                <a:tint val="67000"/>
                <a:satMod val="105000"/>
                <a:lumMod val="110000"/>
              </a:schemeClr>
            </a:gs>
            <a:gs pos="50000">
              <a:schemeClr val="accent2">
                <a:hueOff val="0"/>
                <a:satOff val="0"/>
                <a:lumOff val="0"/>
                <a:alphaOff val="0"/>
                <a:tint val="73000"/>
                <a:satMod val="103000"/>
                <a:lumMod val="105000"/>
              </a:schemeClr>
            </a:gs>
            <a:gs pos="100000">
              <a:schemeClr val="accent2">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D697D8C9-B9C4-48DF-AA67-83937609C981}">
      <dsp:nvSpPr>
        <dsp:cNvPr id="0" name=""/>
        <dsp:cNvSpPr/>
      </dsp:nvSpPr>
      <dsp:spPr>
        <a:xfrm>
          <a:off x="870097" y="2735980"/>
          <a:ext cx="1445774" cy="18239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a:lnSpc>
              <a:spcPct val="90000"/>
            </a:lnSpc>
            <a:spcBef>
              <a:spcPct val="0"/>
            </a:spcBef>
            <a:spcAft>
              <a:spcPct val="35000"/>
            </a:spcAft>
          </a:pPr>
          <a:r>
            <a:rPr lang="zh-TW" altLang="en-US" sz="1400" b="1" kern="1200" dirty="0" smtClean="0">
              <a:latin typeface="+mn-ea"/>
              <a:ea typeface="+mn-ea"/>
            </a:rPr>
            <a:t>填寫「</a:t>
          </a:r>
          <a:r>
            <a:rPr lang="zh-TW" altLang="en-US" sz="1400" b="1" kern="1200" dirty="0" smtClean="0">
              <a:latin typeface="+mn-ea"/>
              <a:ea typeface="+mn-ea"/>
              <a:hlinkClick xmlns:r="http://schemas.openxmlformats.org/officeDocument/2006/relationships" r:id="rId1"/>
            </a:rPr>
            <a:t>國立中山大學延攬國外客座傑出研究人員及延聘研究人員申請表</a:t>
          </a:r>
          <a:r>
            <a:rPr lang="zh-TW" altLang="en-US" sz="1400" b="1" kern="1200" dirty="0" smtClean="0">
              <a:latin typeface="+mn-ea"/>
              <a:ea typeface="+mn-ea"/>
            </a:rPr>
            <a:t>」，並完成核章後掃描成電子檔</a:t>
          </a:r>
          <a:endParaRPr lang="zh-TW" altLang="en-US" sz="1400" b="1" kern="1200" dirty="0">
            <a:latin typeface="+mn-ea"/>
            <a:ea typeface="+mn-ea"/>
          </a:endParaRPr>
        </a:p>
      </dsp:txBody>
      <dsp:txXfrm>
        <a:off x="870097" y="2735980"/>
        <a:ext cx="1445774" cy="1823987"/>
      </dsp:txXfrm>
    </dsp:sp>
    <dsp:sp modelId="{7F009186-2293-402C-B7A2-6BD269F93866}">
      <dsp:nvSpPr>
        <dsp:cNvPr id="0" name=""/>
        <dsp:cNvSpPr/>
      </dsp:nvSpPr>
      <dsp:spPr>
        <a:xfrm>
          <a:off x="1364986" y="2051985"/>
          <a:ext cx="455996" cy="455996"/>
        </a:xfrm>
        <a:prstGeom prst="ellipse">
          <a:avLst/>
        </a:prstGeom>
        <a:gradFill rotWithShape="0">
          <a:gsLst>
            <a:gs pos="0">
              <a:schemeClr val="accent2">
                <a:hueOff val="-33131"/>
                <a:satOff val="-10867"/>
                <a:lumOff val="-3961"/>
                <a:alphaOff val="0"/>
                <a:tint val="67000"/>
                <a:satMod val="105000"/>
                <a:lumMod val="110000"/>
              </a:schemeClr>
            </a:gs>
            <a:gs pos="50000">
              <a:schemeClr val="accent2">
                <a:hueOff val="-33131"/>
                <a:satOff val="-10867"/>
                <a:lumOff val="-3961"/>
                <a:alphaOff val="0"/>
                <a:tint val="73000"/>
                <a:satMod val="103000"/>
                <a:lumMod val="105000"/>
              </a:schemeClr>
            </a:gs>
            <a:gs pos="100000">
              <a:schemeClr val="accent2">
                <a:hueOff val="-33131"/>
                <a:satOff val="-10867"/>
                <a:lumOff val="-3961"/>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4EA2BB5-72E9-479A-9F79-270D62CD75A1}">
      <dsp:nvSpPr>
        <dsp:cNvPr id="0" name=""/>
        <dsp:cNvSpPr/>
      </dsp:nvSpPr>
      <dsp:spPr>
        <a:xfrm>
          <a:off x="2357258" y="0"/>
          <a:ext cx="1388703" cy="18239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just" defTabSz="622300">
            <a:lnSpc>
              <a:spcPct val="90000"/>
            </a:lnSpc>
            <a:spcBef>
              <a:spcPct val="0"/>
            </a:spcBef>
            <a:spcAft>
              <a:spcPct val="35000"/>
            </a:spcAft>
          </a:pPr>
          <a:r>
            <a:rPr lang="zh-TW" altLang="en-US" sz="1400" b="1" kern="1200" dirty="0" smtClean="0">
              <a:latin typeface="+mn-ea"/>
              <a:ea typeface="+mn-ea"/>
            </a:rPr>
            <a:t>檢附學經歷證明、會議紀錄</a:t>
          </a:r>
          <a:r>
            <a:rPr lang="en-US" altLang="zh-TW" sz="1400" b="1" kern="1200" dirty="0" smtClean="0">
              <a:latin typeface="+mn-ea"/>
              <a:ea typeface="+mn-ea"/>
            </a:rPr>
            <a:t>(</a:t>
          </a:r>
          <a:r>
            <a:rPr lang="zh-TW" altLang="en-US" sz="1400" b="1" kern="1200" dirty="0" smtClean="0">
              <a:latin typeface="+mn-ea"/>
              <a:ea typeface="+mn-ea"/>
            </a:rPr>
            <a:t>視經費來源提供</a:t>
          </a:r>
          <a:r>
            <a:rPr lang="en-US" altLang="zh-TW" sz="1400" b="1" kern="1200" dirty="0" smtClean="0">
              <a:latin typeface="+mn-ea"/>
              <a:ea typeface="+mn-ea"/>
            </a:rPr>
            <a:t>)</a:t>
          </a:r>
          <a:r>
            <a:rPr lang="zh-TW" altLang="en-US" sz="1400" b="1" kern="1200" dirty="0" smtClean="0">
              <a:latin typeface="+mn-ea"/>
              <a:ea typeface="+mn-ea"/>
            </a:rPr>
            <a:t>、申請表後，以電子公文上簽。</a:t>
          </a:r>
          <a:endParaRPr lang="zh-TW" altLang="en-US" sz="1400" b="1" kern="1200" dirty="0">
            <a:latin typeface="+mn-ea"/>
            <a:ea typeface="+mn-ea"/>
          </a:endParaRPr>
        </a:p>
      </dsp:txBody>
      <dsp:txXfrm>
        <a:off x="2357258" y="0"/>
        <a:ext cx="1388703" cy="1823987"/>
      </dsp:txXfrm>
    </dsp:sp>
    <dsp:sp modelId="{0630C3BB-B9DF-41B4-B13B-0DB3A118946F}">
      <dsp:nvSpPr>
        <dsp:cNvPr id="0" name=""/>
        <dsp:cNvSpPr/>
      </dsp:nvSpPr>
      <dsp:spPr>
        <a:xfrm>
          <a:off x="2823612" y="2051985"/>
          <a:ext cx="455996" cy="455996"/>
        </a:xfrm>
        <a:prstGeom prst="ellipse">
          <a:avLst/>
        </a:prstGeom>
        <a:gradFill rotWithShape="0">
          <a:gsLst>
            <a:gs pos="0">
              <a:schemeClr val="accent2">
                <a:hueOff val="-66262"/>
                <a:satOff val="-21734"/>
                <a:lumOff val="-7921"/>
                <a:alphaOff val="0"/>
                <a:tint val="67000"/>
                <a:satMod val="105000"/>
                <a:lumMod val="110000"/>
              </a:schemeClr>
            </a:gs>
            <a:gs pos="50000">
              <a:schemeClr val="accent2">
                <a:hueOff val="-66262"/>
                <a:satOff val="-21734"/>
                <a:lumOff val="-7921"/>
                <a:alphaOff val="0"/>
                <a:tint val="73000"/>
                <a:satMod val="103000"/>
                <a:lumMod val="105000"/>
              </a:schemeClr>
            </a:gs>
            <a:gs pos="100000">
              <a:schemeClr val="accent2">
                <a:hueOff val="-66262"/>
                <a:satOff val="-21734"/>
                <a:lumOff val="-7921"/>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92F21E6-4852-4E0F-8FA1-472CB6837F3A}">
      <dsp:nvSpPr>
        <dsp:cNvPr id="0" name=""/>
        <dsp:cNvSpPr/>
      </dsp:nvSpPr>
      <dsp:spPr>
        <a:xfrm>
          <a:off x="3787348" y="2735980"/>
          <a:ext cx="1239075" cy="18239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a:lnSpc>
              <a:spcPct val="90000"/>
            </a:lnSpc>
            <a:spcBef>
              <a:spcPct val="0"/>
            </a:spcBef>
            <a:spcAft>
              <a:spcPct val="35000"/>
            </a:spcAft>
          </a:pPr>
          <a:r>
            <a:rPr lang="zh-TW" altLang="en-US" sz="1400" b="1" kern="1200" dirty="0" smtClean="0">
              <a:latin typeface="+mn-ea"/>
              <a:ea typeface="+mn-ea"/>
            </a:rPr>
            <a:t>簽文會辦研發處、人事室及主計室後簽請一級單位核定</a:t>
          </a:r>
          <a:endParaRPr lang="zh-TW" altLang="en-US" sz="1400" b="1" kern="1200" dirty="0">
            <a:latin typeface="+mn-ea"/>
            <a:ea typeface="+mn-ea"/>
          </a:endParaRPr>
        </a:p>
      </dsp:txBody>
      <dsp:txXfrm>
        <a:off x="3787348" y="2735980"/>
        <a:ext cx="1239075" cy="1823987"/>
      </dsp:txXfrm>
    </dsp:sp>
    <dsp:sp modelId="{392013A0-804B-4DF6-9DA3-A93D2D5325FA}">
      <dsp:nvSpPr>
        <dsp:cNvPr id="0" name=""/>
        <dsp:cNvSpPr/>
      </dsp:nvSpPr>
      <dsp:spPr>
        <a:xfrm>
          <a:off x="4178887" y="2051985"/>
          <a:ext cx="455996" cy="455996"/>
        </a:xfrm>
        <a:prstGeom prst="ellipse">
          <a:avLst/>
        </a:prstGeom>
        <a:gradFill rotWithShape="0">
          <a:gsLst>
            <a:gs pos="0">
              <a:schemeClr val="accent2">
                <a:hueOff val="-99392"/>
                <a:satOff val="-32601"/>
                <a:lumOff val="-11882"/>
                <a:alphaOff val="0"/>
                <a:tint val="67000"/>
                <a:satMod val="105000"/>
                <a:lumMod val="110000"/>
              </a:schemeClr>
            </a:gs>
            <a:gs pos="50000">
              <a:schemeClr val="accent2">
                <a:hueOff val="-99392"/>
                <a:satOff val="-32601"/>
                <a:lumOff val="-11882"/>
                <a:alphaOff val="0"/>
                <a:tint val="73000"/>
                <a:satMod val="103000"/>
                <a:lumMod val="105000"/>
              </a:schemeClr>
            </a:gs>
            <a:gs pos="100000">
              <a:schemeClr val="accent2">
                <a:hueOff val="-99392"/>
                <a:satOff val="-32601"/>
                <a:lumOff val="-11882"/>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FA159DC-8D0F-4D2B-97A3-9BFA7C9CBB83}">
      <dsp:nvSpPr>
        <dsp:cNvPr id="0" name=""/>
        <dsp:cNvSpPr/>
      </dsp:nvSpPr>
      <dsp:spPr>
        <a:xfrm>
          <a:off x="5067810" y="0"/>
          <a:ext cx="2673088" cy="18239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just" defTabSz="622300">
            <a:lnSpc>
              <a:spcPct val="90000"/>
            </a:lnSpc>
            <a:spcBef>
              <a:spcPct val="0"/>
            </a:spcBef>
            <a:spcAft>
              <a:spcPct val="35000"/>
            </a:spcAft>
          </a:pPr>
          <a:r>
            <a:rPr lang="zh-TW" altLang="en-US" sz="1400" b="1" kern="1200" dirty="0" smtClean="0">
              <a:latin typeface="+mn-ea"/>
              <a:ea typeface="+mn-ea"/>
            </a:rPr>
            <a:t>簽文過程中如擬先到職，請填寫「</a:t>
          </a:r>
          <a:r>
            <a:rPr lang="zh-TW" altLang="en-US" sz="1400" b="1" i="0" kern="1200" dirty="0" smtClean="0">
              <a:latin typeface="+mn-ea"/>
              <a:ea typeface="+mn-ea"/>
              <a:hlinkClick xmlns:r="http://schemas.openxmlformats.org/officeDocument/2006/relationships" r:id="rId2"/>
            </a:rPr>
            <a:t>本校計畫未核定</a:t>
          </a:r>
          <a:r>
            <a:rPr lang="en-US" altLang="zh-TW" sz="1400" b="1" i="0" kern="1200" dirty="0" smtClean="0">
              <a:latin typeface="+mn-ea"/>
              <a:ea typeface="+mn-ea"/>
              <a:hlinkClick xmlns:r="http://schemas.openxmlformats.org/officeDocument/2006/relationships" r:id="rId2"/>
            </a:rPr>
            <a:t>(</a:t>
          </a:r>
          <a:r>
            <a:rPr lang="zh-TW" altLang="en-US" sz="1400" b="1" i="0" kern="1200" dirty="0" smtClean="0">
              <a:latin typeface="+mn-ea"/>
              <a:ea typeface="+mn-ea"/>
              <a:hlinkClick xmlns:r="http://schemas.openxmlformats.org/officeDocument/2006/relationships" r:id="rId2"/>
            </a:rPr>
            <a:t>審核程序未完成、計畫經費尚未核撥</a:t>
          </a:r>
          <a:r>
            <a:rPr lang="en-US" altLang="zh-TW" sz="1400" b="1" i="0" kern="1200" dirty="0" smtClean="0">
              <a:latin typeface="+mn-ea"/>
              <a:ea typeface="+mn-ea"/>
              <a:hlinkClick xmlns:r="http://schemas.openxmlformats.org/officeDocument/2006/relationships" r:id="rId2"/>
            </a:rPr>
            <a:t>)</a:t>
          </a:r>
          <a:r>
            <a:rPr lang="zh-TW" altLang="en-US" sz="1400" b="1" i="0" kern="1200" dirty="0" smtClean="0">
              <a:latin typeface="+mn-ea"/>
              <a:ea typeface="+mn-ea"/>
              <a:hlinkClick xmlns:r="http://schemas.openxmlformats.org/officeDocument/2006/relationships" r:id="rId2"/>
            </a:rPr>
            <a:t>人員進用申請表</a:t>
          </a:r>
          <a:r>
            <a:rPr lang="zh-TW" altLang="en-US" sz="1400" b="1" kern="1200" dirty="0" smtClean="0">
              <a:latin typeface="+mn-ea"/>
              <a:ea typeface="+mn-ea"/>
            </a:rPr>
            <a:t>」，依申請表至各相關單位核章後，影本一份送人事室先辦理勞健保加保。</a:t>
          </a:r>
          <a:endParaRPr lang="zh-TW" altLang="en-US" sz="1400" b="1" kern="1200" dirty="0">
            <a:latin typeface="+mn-ea"/>
            <a:ea typeface="+mn-ea"/>
          </a:endParaRPr>
        </a:p>
      </dsp:txBody>
      <dsp:txXfrm>
        <a:off x="5067810" y="0"/>
        <a:ext cx="2673088" cy="1823987"/>
      </dsp:txXfrm>
    </dsp:sp>
    <dsp:sp modelId="{24289182-F5AD-48E7-BB3C-F943BC5B3654}">
      <dsp:nvSpPr>
        <dsp:cNvPr id="0" name=""/>
        <dsp:cNvSpPr/>
      </dsp:nvSpPr>
      <dsp:spPr>
        <a:xfrm>
          <a:off x="6176356" y="2051985"/>
          <a:ext cx="455996" cy="455996"/>
        </a:xfrm>
        <a:prstGeom prst="ellipse">
          <a:avLst/>
        </a:prstGeom>
        <a:gradFill rotWithShape="0">
          <a:gsLst>
            <a:gs pos="0">
              <a:schemeClr val="accent2">
                <a:hueOff val="-132523"/>
                <a:satOff val="-43468"/>
                <a:lumOff val="-15842"/>
                <a:alphaOff val="0"/>
                <a:tint val="67000"/>
                <a:satMod val="105000"/>
                <a:lumMod val="110000"/>
              </a:schemeClr>
            </a:gs>
            <a:gs pos="50000">
              <a:schemeClr val="accent2">
                <a:hueOff val="-132523"/>
                <a:satOff val="-43468"/>
                <a:lumOff val="-15842"/>
                <a:alphaOff val="0"/>
                <a:tint val="73000"/>
                <a:satMod val="103000"/>
                <a:lumMod val="105000"/>
              </a:schemeClr>
            </a:gs>
            <a:gs pos="100000">
              <a:schemeClr val="accent2">
                <a:hueOff val="-132523"/>
                <a:satOff val="-43468"/>
                <a:lumOff val="-15842"/>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C5FA166-D1A5-4784-AD5D-6510E7E466D9}">
      <dsp:nvSpPr>
        <dsp:cNvPr id="0" name=""/>
        <dsp:cNvSpPr/>
      </dsp:nvSpPr>
      <dsp:spPr>
        <a:xfrm>
          <a:off x="7782285" y="2735980"/>
          <a:ext cx="1973133" cy="18239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just" defTabSz="622300">
            <a:lnSpc>
              <a:spcPct val="90000"/>
            </a:lnSpc>
            <a:spcBef>
              <a:spcPct val="0"/>
            </a:spcBef>
            <a:spcAft>
              <a:spcPct val="35000"/>
            </a:spcAft>
          </a:pPr>
          <a:r>
            <a:rPr lang="zh-TW" altLang="en-US" sz="1400" b="1" kern="1200" dirty="0" smtClean="0">
              <a:latin typeface="+mn-ea"/>
              <a:ea typeface="+mn-ea"/>
            </a:rPr>
            <a:t>簽文核定後，副知公文給研發處及人事室，即可開始辦理報到手續。</a:t>
          </a:r>
          <a:endParaRPr lang="en-US" altLang="zh-TW" sz="1400" b="1" kern="1200" dirty="0" smtClean="0">
            <a:latin typeface="+mn-ea"/>
            <a:ea typeface="+mn-ea"/>
          </a:endParaRPr>
        </a:p>
        <a:p>
          <a:pPr lvl="0" algn="just" defTabSz="622300">
            <a:lnSpc>
              <a:spcPct val="90000"/>
            </a:lnSpc>
            <a:spcBef>
              <a:spcPct val="0"/>
            </a:spcBef>
            <a:spcAft>
              <a:spcPct val="35000"/>
            </a:spcAft>
          </a:pPr>
          <a:r>
            <a:rPr lang="zh-TW" altLang="en-US" sz="1400" b="1" kern="1200" dirty="0" smtClean="0">
              <a:latin typeface="+mn-ea"/>
              <a:ea typeface="+mn-ea"/>
            </a:rPr>
            <a:t>報到相關程序請參閱</a:t>
          </a:r>
          <a:r>
            <a:rPr lang="zh-TW" altLang="en-US" sz="1400" b="1" kern="1200" dirty="0" smtClean="0">
              <a:latin typeface="+mn-ea"/>
              <a:ea typeface="+mn-ea"/>
              <a:hlinkClick xmlns:r="http://schemas.openxmlformats.org/officeDocument/2006/relationships" r:id="rId3"/>
            </a:rPr>
            <a:t>人事室網頁</a:t>
          </a:r>
          <a:endParaRPr lang="zh-TW" altLang="en-US" sz="1400" b="1" kern="1200" dirty="0">
            <a:latin typeface="+mn-ea"/>
            <a:ea typeface="+mn-ea"/>
          </a:endParaRPr>
        </a:p>
      </dsp:txBody>
      <dsp:txXfrm>
        <a:off x="7782285" y="2735980"/>
        <a:ext cx="1973133" cy="1823987"/>
      </dsp:txXfrm>
    </dsp:sp>
    <dsp:sp modelId="{81F0BD84-CDE1-4BB6-82E4-115A358A4454}">
      <dsp:nvSpPr>
        <dsp:cNvPr id="0" name=""/>
        <dsp:cNvSpPr/>
      </dsp:nvSpPr>
      <dsp:spPr>
        <a:xfrm>
          <a:off x="8540853" y="2051985"/>
          <a:ext cx="455996" cy="455996"/>
        </a:xfrm>
        <a:prstGeom prst="ellipse">
          <a:avLst/>
        </a:prstGeom>
        <a:gradFill rotWithShape="0">
          <a:gsLst>
            <a:gs pos="0">
              <a:schemeClr val="accent2">
                <a:hueOff val="-165654"/>
                <a:satOff val="-54335"/>
                <a:lumOff val="-19803"/>
                <a:alphaOff val="0"/>
                <a:tint val="67000"/>
                <a:satMod val="105000"/>
                <a:lumMod val="110000"/>
              </a:schemeClr>
            </a:gs>
            <a:gs pos="50000">
              <a:schemeClr val="accent2">
                <a:hueOff val="-165654"/>
                <a:satOff val="-54335"/>
                <a:lumOff val="-19803"/>
                <a:alphaOff val="0"/>
                <a:tint val="73000"/>
                <a:satMod val="103000"/>
                <a:lumMod val="105000"/>
              </a:schemeClr>
            </a:gs>
            <a:gs pos="100000">
              <a:schemeClr val="accent2">
                <a:hueOff val="-165654"/>
                <a:satOff val="-54335"/>
                <a:lumOff val="-19803"/>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0634DA7A-8B67-4AE5-AECF-326CAFDD8FAD}" type="datetimeFigureOut">
              <a:rPr lang="zh-TW" altLang="en-US" smtClean="0"/>
              <a:t>2024/10/16</a:t>
            </a:fld>
            <a:endParaRPr lang="zh-TW" alt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zh-TW"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1B732BE1-973C-4FE9-A7A0-23BC5E01AACD}" type="slidenum">
              <a:rPr lang="zh-TW" altLang="en-US" smtClean="0"/>
              <a:t>‹#›</a:t>
            </a:fld>
            <a:endParaRPr lang="zh-TW" alt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6848497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0634DA7A-8B67-4AE5-AECF-326CAFDD8FAD}" type="datetimeFigureOut">
              <a:rPr lang="zh-TW" altLang="en-US" smtClean="0"/>
              <a:t>2024/10/16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B732BE1-973C-4FE9-A7A0-23BC5E01AACD}" type="slidenum">
              <a:rPr lang="zh-TW" altLang="en-US" smtClean="0"/>
              <a:t>‹#›</a:t>
            </a:fld>
            <a:endParaRPr lang="zh-TW" altLang="en-US"/>
          </a:p>
        </p:txBody>
      </p:sp>
    </p:spTree>
    <p:extLst>
      <p:ext uri="{BB962C8B-B14F-4D97-AF65-F5344CB8AC3E}">
        <p14:creationId xmlns:p14="http://schemas.microsoft.com/office/powerpoint/2010/main" val="3322608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0634DA7A-8B67-4AE5-AECF-326CAFDD8FAD}" type="datetimeFigureOut">
              <a:rPr lang="zh-TW" altLang="en-US" smtClean="0"/>
              <a:t>2024/10/16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B732BE1-973C-4FE9-A7A0-23BC5E01AACD}" type="slidenum">
              <a:rPr lang="zh-TW" altLang="en-US" smtClean="0"/>
              <a:t>‹#›</a:t>
            </a:fld>
            <a:endParaRPr lang="zh-TW" altLang="en-US"/>
          </a:p>
        </p:txBody>
      </p:sp>
    </p:spTree>
    <p:extLst>
      <p:ext uri="{BB962C8B-B14F-4D97-AF65-F5344CB8AC3E}">
        <p14:creationId xmlns:p14="http://schemas.microsoft.com/office/powerpoint/2010/main" val="3015908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0634DA7A-8B67-4AE5-AECF-326CAFDD8FAD}" type="datetimeFigureOut">
              <a:rPr lang="zh-TW" altLang="en-US" smtClean="0"/>
              <a:t>2024/10/16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B732BE1-973C-4FE9-A7A0-23BC5E01AACD}" type="slidenum">
              <a:rPr lang="zh-TW" altLang="en-US" smtClean="0"/>
              <a:t>‹#›</a:t>
            </a:fld>
            <a:endParaRPr lang="zh-TW" altLang="en-US"/>
          </a:p>
        </p:txBody>
      </p:sp>
    </p:spTree>
    <p:extLst>
      <p:ext uri="{BB962C8B-B14F-4D97-AF65-F5344CB8AC3E}">
        <p14:creationId xmlns:p14="http://schemas.microsoft.com/office/powerpoint/2010/main" val="3203039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0634DA7A-8B67-4AE5-AECF-326CAFDD8FAD}" type="datetimeFigureOut">
              <a:rPr lang="zh-TW" altLang="en-US" smtClean="0"/>
              <a:t>2024/10/16</a:t>
            </a:fld>
            <a:endParaRPr lang="zh-TW" alt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zh-TW"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1B732BE1-973C-4FE9-A7A0-23BC5E01AACD}" type="slidenum">
              <a:rPr lang="zh-TW" altLang="en-US" smtClean="0"/>
              <a:t>‹#›</a:t>
            </a:fld>
            <a:endParaRPr lang="zh-TW" alt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13737577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zh-TW" altLang="en-US" smtClean="0"/>
              <a:t>按一下以編輯母片標題樣式</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0634DA7A-8B67-4AE5-AECF-326CAFDD8FAD}" type="datetimeFigureOut">
              <a:rPr lang="zh-TW" altLang="en-US" smtClean="0"/>
              <a:t>2024/10/16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1B732BE1-973C-4FE9-A7A0-23BC5E01AACD}" type="slidenum">
              <a:rPr lang="zh-TW" altLang="en-US" smtClean="0"/>
              <a:t>‹#›</a:t>
            </a:fld>
            <a:endParaRPr lang="zh-TW" altLang="en-US"/>
          </a:p>
        </p:txBody>
      </p:sp>
    </p:spTree>
    <p:extLst>
      <p:ext uri="{BB962C8B-B14F-4D97-AF65-F5344CB8AC3E}">
        <p14:creationId xmlns:p14="http://schemas.microsoft.com/office/powerpoint/2010/main" val="215514741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0634DA7A-8B67-4AE5-AECF-326CAFDD8FAD}" type="datetimeFigureOut">
              <a:rPr lang="zh-TW" altLang="en-US" smtClean="0"/>
              <a:t>2024/10/16</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1B732BE1-973C-4FE9-A7A0-23BC5E01AACD}" type="slidenum">
              <a:rPr lang="zh-TW" altLang="en-US" smtClean="0"/>
              <a:t>‹#›</a:t>
            </a:fld>
            <a:endParaRPr lang="zh-TW" altLang="en-US"/>
          </a:p>
        </p:txBody>
      </p:sp>
    </p:spTree>
    <p:extLst>
      <p:ext uri="{BB962C8B-B14F-4D97-AF65-F5344CB8AC3E}">
        <p14:creationId xmlns:p14="http://schemas.microsoft.com/office/powerpoint/2010/main" val="20224982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0634DA7A-8B67-4AE5-AECF-326CAFDD8FAD}" type="datetimeFigureOut">
              <a:rPr lang="zh-TW" altLang="en-US" smtClean="0"/>
              <a:t>2024/10/16</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1B732BE1-973C-4FE9-A7A0-23BC5E01AACD}" type="slidenum">
              <a:rPr lang="zh-TW" altLang="en-US" smtClean="0"/>
              <a:t>‹#›</a:t>
            </a:fld>
            <a:endParaRPr lang="zh-TW" altLang="en-US"/>
          </a:p>
        </p:txBody>
      </p:sp>
    </p:spTree>
    <p:extLst>
      <p:ext uri="{BB962C8B-B14F-4D97-AF65-F5344CB8AC3E}">
        <p14:creationId xmlns:p14="http://schemas.microsoft.com/office/powerpoint/2010/main" val="1222636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34DA7A-8B67-4AE5-AECF-326CAFDD8FAD}" type="datetimeFigureOut">
              <a:rPr lang="zh-TW" altLang="en-US" smtClean="0"/>
              <a:t>2024/10/16</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1B732BE1-973C-4FE9-A7A0-23BC5E01AACD}" type="slidenum">
              <a:rPr lang="zh-TW" altLang="en-US" smtClean="0"/>
              <a:t>‹#›</a:t>
            </a:fld>
            <a:endParaRPr lang="zh-TW" altLang="en-US"/>
          </a:p>
        </p:txBody>
      </p:sp>
    </p:spTree>
    <p:extLst>
      <p:ext uri="{BB962C8B-B14F-4D97-AF65-F5344CB8AC3E}">
        <p14:creationId xmlns:p14="http://schemas.microsoft.com/office/powerpoint/2010/main" val="3659832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634DA7A-8B67-4AE5-AECF-326CAFDD8FAD}" type="datetimeFigureOut">
              <a:rPr lang="zh-TW" altLang="en-US" smtClean="0"/>
              <a:t>2024/10/16</a:t>
            </a:fld>
            <a:endParaRPr lang="zh-TW"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zh-TW"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B732BE1-973C-4FE9-A7A0-23BC5E01AACD}" type="slidenum">
              <a:rPr lang="zh-TW" altLang="en-US" smtClean="0"/>
              <a:t>‹#›</a:t>
            </a:fld>
            <a:endParaRPr lang="zh-TW"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2736173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634DA7A-8B67-4AE5-AECF-326CAFDD8FAD}" type="datetimeFigureOut">
              <a:rPr lang="zh-TW" altLang="en-US" smtClean="0"/>
              <a:t>2024/10/16</a:t>
            </a:fld>
            <a:endParaRPr lang="zh-TW"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B732BE1-973C-4FE9-A7A0-23BC5E01AACD}" type="slidenum">
              <a:rPr lang="zh-TW" altLang="en-US" smtClean="0"/>
              <a:t>‹#›</a:t>
            </a:fld>
            <a:endParaRPr lang="zh-TW"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8543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0634DA7A-8B67-4AE5-AECF-326CAFDD8FAD}" type="datetimeFigureOut">
              <a:rPr lang="zh-TW" altLang="en-US" smtClean="0"/>
              <a:t>2024/10/16</a:t>
            </a:fld>
            <a:endParaRPr lang="zh-TW" alt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zh-TW" alt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1B732BE1-973C-4FE9-A7A0-23BC5E01AACD}" type="slidenum">
              <a:rPr lang="zh-TW" altLang="en-US" smtClean="0"/>
              <a:t>‹#›</a:t>
            </a:fld>
            <a:endParaRPr lang="zh-TW" alt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24357590"/>
      </p:ext>
    </p:extLst>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915128" y="1788454"/>
            <a:ext cx="8361229" cy="2669246"/>
          </a:xfrm>
        </p:spPr>
        <p:txBody>
          <a:bodyPr/>
          <a:lstStyle/>
          <a:p>
            <a:r>
              <a:rPr lang="zh-TW" altLang="en-US" sz="6000" b="1" dirty="0" smtClean="0">
                <a:solidFill>
                  <a:schemeClr val="accent3">
                    <a:lumMod val="75000"/>
                  </a:schemeClr>
                </a:solidFill>
              </a:rPr>
              <a:t>以</a:t>
            </a:r>
            <a:r>
              <a:rPr lang="zh-TW" altLang="en-US" sz="6000" b="1" dirty="0">
                <a:solidFill>
                  <a:schemeClr val="accent3">
                    <a:lumMod val="75000"/>
                  </a:schemeClr>
                </a:solidFill>
              </a:rPr>
              <a:t>自</a:t>
            </a:r>
            <a:r>
              <a:rPr lang="zh-TW" altLang="en-US" sz="6000" b="1" dirty="0" smtClean="0">
                <a:solidFill>
                  <a:schemeClr val="accent3">
                    <a:lumMod val="75000"/>
                  </a:schemeClr>
                </a:solidFill>
              </a:rPr>
              <a:t>有經</a:t>
            </a:r>
            <a:r>
              <a:rPr lang="zh-TW" altLang="en-US" sz="6000" b="1" dirty="0">
                <a:solidFill>
                  <a:schemeClr val="accent3">
                    <a:lumMod val="75000"/>
                  </a:schemeClr>
                </a:solidFill>
              </a:rPr>
              <a:t>費</a:t>
            </a:r>
            <a:r>
              <a:rPr lang="zh-TW" altLang="en-US" sz="6000" b="1" dirty="0" smtClean="0">
                <a:solidFill>
                  <a:schemeClr val="accent3">
                    <a:lumMod val="75000"/>
                  </a:schemeClr>
                </a:solidFill>
              </a:rPr>
              <a:t>延攬</a:t>
            </a:r>
            <a:r>
              <a:rPr lang="en-US" altLang="zh-TW" sz="6000" b="1" dirty="0" smtClean="0">
                <a:solidFill>
                  <a:schemeClr val="accent3">
                    <a:lumMod val="75000"/>
                  </a:schemeClr>
                </a:solidFill>
              </a:rPr>
              <a:t/>
            </a:r>
            <a:br>
              <a:rPr lang="en-US" altLang="zh-TW" sz="6000" b="1" dirty="0" smtClean="0">
                <a:solidFill>
                  <a:schemeClr val="accent3">
                    <a:lumMod val="75000"/>
                  </a:schemeClr>
                </a:solidFill>
              </a:rPr>
            </a:br>
            <a:r>
              <a:rPr lang="zh-TW" altLang="en-US" sz="6000" b="1" dirty="0" smtClean="0">
                <a:solidFill>
                  <a:schemeClr val="accent3">
                    <a:lumMod val="75000"/>
                  </a:schemeClr>
                </a:solidFill>
              </a:rPr>
              <a:t>客座人員及研究人員</a:t>
            </a:r>
            <a:r>
              <a:rPr lang="en-US" altLang="zh-TW" sz="6000" b="1" dirty="0" smtClean="0">
                <a:solidFill>
                  <a:schemeClr val="accent3">
                    <a:lumMod val="75000"/>
                  </a:schemeClr>
                </a:solidFill>
              </a:rPr>
              <a:t/>
            </a:r>
            <a:br>
              <a:rPr lang="en-US" altLang="zh-TW" sz="6000" b="1" dirty="0" smtClean="0">
                <a:solidFill>
                  <a:schemeClr val="accent3">
                    <a:lumMod val="75000"/>
                  </a:schemeClr>
                </a:solidFill>
              </a:rPr>
            </a:br>
            <a:r>
              <a:rPr lang="zh-TW" altLang="en-US" sz="6000" b="1" dirty="0" smtClean="0">
                <a:solidFill>
                  <a:schemeClr val="accent3">
                    <a:lumMod val="75000"/>
                  </a:schemeClr>
                </a:solidFill>
              </a:rPr>
              <a:t>程序說明</a:t>
            </a:r>
            <a:endParaRPr lang="zh-TW" altLang="en-US" sz="6000" b="1" dirty="0">
              <a:solidFill>
                <a:schemeClr val="accent3">
                  <a:lumMod val="75000"/>
                </a:schemeClr>
              </a:solidFill>
            </a:endParaRPr>
          </a:p>
        </p:txBody>
      </p:sp>
      <p:sp>
        <p:nvSpPr>
          <p:cNvPr id="3" name="副標題 2"/>
          <p:cNvSpPr>
            <a:spLocks noGrp="1"/>
          </p:cNvSpPr>
          <p:nvPr>
            <p:ph type="subTitle" idx="1"/>
          </p:nvPr>
        </p:nvSpPr>
        <p:spPr>
          <a:xfrm>
            <a:off x="2679906" y="4457700"/>
            <a:ext cx="6831673" cy="584816"/>
          </a:xfrm>
        </p:spPr>
        <p:txBody>
          <a:bodyPr/>
          <a:lstStyle/>
          <a:p>
            <a:r>
              <a:rPr lang="en-US" altLang="zh-TW" dirty="0" smtClean="0"/>
              <a:t>2020.06</a:t>
            </a:r>
            <a:endParaRPr lang="zh-TW" altLang="en-US" dirty="0"/>
          </a:p>
        </p:txBody>
      </p:sp>
    </p:spTree>
    <p:extLst>
      <p:ext uri="{BB962C8B-B14F-4D97-AF65-F5344CB8AC3E}">
        <p14:creationId xmlns:p14="http://schemas.microsoft.com/office/powerpoint/2010/main" val="2681912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70021" y="589160"/>
            <a:ext cx="10623884" cy="1485900"/>
          </a:xfrm>
        </p:spPr>
        <p:txBody>
          <a:bodyPr/>
          <a:lstStyle/>
          <a:p>
            <a:r>
              <a:rPr lang="zh-TW" altLang="en-US" b="1" dirty="0" smtClean="0">
                <a:effectLst>
                  <a:outerShdw blurRad="38100" dist="38100" dir="2700000" algn="tl">
                    <a:srgbClr val="000000">
                      <a:alpha val="43137"/>
                    </a:srgbClr>
                  </a:outerShdw>
                </a:effectLst>
              </a:rPr>
              <a:t>各次延攬短期人才審查會議決議</a:t>
            </a:r>
            <a:endParaRPr lang="zh-TW" altLang="en-US" b="1" dirty="0">
              <a:effectLst>
                <a:outerShdw blurRad="38100" dist="38100" dir="2700000" algn="tl">
                  <a:srgbClr val="000000">
                    <a:alpha val="43137"/>
                  </a:srgbClr>
                </a:outerShdw>
              </a:effectLst>
            </a:endParaRPr>
          </a:p>
        </p:txBody>
      </p:sp>
      <p:sp>
        <p:nvSpPr>
          <p:cNvPr id="3" name="內容版面配置區 2"/>
          <p:cNvSpPr>
            <a:spLocks noGrp="1"/>
          </p:cNvSpPr>
          <p:nvPr>
            <p:ph idx="1"/>
          </p:nvPr>
        </p:nvSpPr>
        <p:spPr>
          <a:xfrm>
            <a:off x="677333" y="1534948"/>
            <a:ext cx="11077520" cy="2423442"/>
          </a:xfrm>
        </p:spPr>
        <p:txBody>
          <a:bodyPr>
            <a:normAutofit/>
          </a:bodyPr>
          <a:lstStyle/>
          <a:p>
            <a:pPr algn="just"/>
            <a:r>
              <a:rPr lang="zh-TW" altLang="zh-TW" sz="1800" dirty="0"/>
              <a:t>為簡化聘用流程，凡以「</a:t>
            </a:r>
            <a:r>
              <a:rPr lang="zh-TW" altLang="zh-TW" sz="1800" b="1" dirty="0">
                <a:solidFill>
                  <a:srgbClr val="C00000"/>
                </a:solidFill>
              </a:rPr>
              <a:t>自有經費</a:t>
            </a:r>
            <a:r>
              <a:rPr lang="zh-TW" altLang="zh-TW" sz="1800" dirty="0"/>
              <a:t>」延攬專任博士後研究員或客座來訪申請案，由</a:t>
            </a:r>
            <a:r>
              <a:rPr lang="zh-TW" altLang="zh-TW" sz="1800" b="1" dirty="0">
                <a:solidFill>
                  <a:srgbClr val="C00000"/>
                </a:solidFill>
              </a:rPr>
              <a:t>申請單位檢</a:t>
            </a:r>
            <a:r>
              <a:rPr lang="zh-TW" altLang="zh-TW" sz="1800" b="1" dirty="0" smtClean="0">
                <a:solidFill>
                  <a:srgbClr val="C00000"/>
                </a:solidFill>
              </a:rPr>
              <a:t>附相關</a:t>
            </a:r>
            <a:r>
              <a:rPr lang="zh-TW" altLang="zh-TW" sz="1800" b="1" dirty="0">
                <a:solidFill>
                  <a:srgbClr val="C00000"/>
                </a:solidFill>
              </a:rPr>
              <a:t>申請</a:t>
            </a:r>
            <a:r>
              <a:rPr lang="zh-TW" altLang="zh-TW" sz="1800" b="1" dirty="0" smtClean="0">
                <a:solidFill>
                  <a:srgbClr val="C00000"/>
                </a:solidFill>
              </a:rPr>
              <a:t>資料</a:t>
            </a:r>
            <a:r>
              <a:rPr lang="zh-TW" altLang="en-US" sz="1800" b="1" dirty="0" smtClean="0">
                <a:solidFill>
                  <a:srgbClr val="C00000"/>
                </a:solidFill>
              </a:rPr>
              <a:t>以上簽陳方式辦理</a:t>
            </a:r>
            <a:r>
              <a:rPr lang="zh-TW" altLang="zh-TW" sz="1800" dirty="0" smtClean="0"/>
              <a:t>，</a:t>
            </a:r>
            <a:r>
              <a:rPr lang="zh-TW" altLang="zh-TW" sz="1800" dirty="0"/>
              <a:t>奉核後由研發處逕送審查會（或校教評會）</a:t>
            </a:r>
            <a:r>
              <a:rPr lang="zh-TW" altLang="zh-TW" sz="1800" dirty="0" smtClean="0"/>
              <a:t>備查。</a:t>
            </a:r>
            <a:r>
              <a:rPr lang="zh-TW" altLang="zh-TW" sz="1800" dirty="0"/>
              <a:t>（第</a:t>
            </a:r>
            <a:r>
              <a:rPr lang="en-US" altLang="zh-TW" sz="1800" dirty="0"/>
              <a:t>87</a:t>
            </a:r>
            <a:r>
              <a:rPr lang="zh-TW" altLang="zh-TW" sz="1800" dirty="0" smtClean="0"/>
              <a:t>次</a:t>
            </a:r>
            <a:r>
              <a:rPr lang="zh-TW" altLang="en-US" sz="1800" dirty="0" smtClean="0"/>
              <a:t>會議</a:t>
            </a:r>
            <a:r>
              <a:rPr lang="zh-TW" altLang="zh-TW" sz="1800" dirty="0" smtClean="0"/>
              <a:t>決議</a:t>
            </a:r>
            <a:r>
              <a:rPr lang="zh-TW" altLang="zh-TW" sz="1800" dirty="0"/>
              <a:t>）</a:t>
            </a:r>
          </a:p>
          <a:p>
            <a:r>
              <a:rPr lang="zh-TW" altLang="zh-TW" sz="1800" dirty="0"/>
              <a:t>凡以「自有經費</a:t>
            </a:r>
            <a:r>
              <a:rPr lang="zh-TW" altLang="zh-TW" sz="1800" dirty="0" smtClean="0"/>
              <a:t>」</a:t>
            </a:r>
            <a:r>
              <a:rPr lang="zh-TW" altLang="en-US" sz="1800" dirty="0" smtClean="0"/>
              <a:t>續聘之</a:t>
            </a:r>
            <a:r>
              <a:rPr lang="zh-TW" altLang="zh-TW" sz="1800" dirty="0" smtClean="0"/>
              <a:t>各</a:t>
            </a:r>
            <a:r>
              <a:rPr lang="zh-TW" altLang="zh-TW" sz="1800" dirty="0"/>
              <a:t>類別延攬短期</a:t>
            </a:r>
            <a:r>
              <a:rPr lang="zh-TW" altLang="zh-TW" sz="1800" dirty="0" smtClean="0"/>
              <a:t>人才，</a:t>
            </a:r>
            <a:r>
              <a:rPr lang="zh-TW" altLang="en-US" sz="1800" dirty="0" smtClean="0"/>
              <a:t>同樣</a:t>
            </a:r>
            <a:r>
              <a:rPr lang="zh-TW" altLang="zh-TW" sz="1800" dirty="0" smtClean="0"/>
              <a:t>僅</a:t>
            </a:r>
            <a:r>
              <a:rPr lang="zh-TW" altLang="zh-TW" sz="1800" dirty="0"/>
              <a:t>須以上簽陳方式辦理</a:t>
            </a:r>
            <a:r>
              <a:rPr lang="en-US" altLang="zh-TW" sz="1800" dirty="0"/>
              <a:t>(</a:t>
            </a:r>
            <a:r>
              <a:rPr lang="zh-TW" altLang="zh-TW" sz="1800" dirty="0"/>
              <a:t>免付上次來校成果</a:t>
            </a:r>
            <a:r>
              <a:rPr lang="en-US" altLang="zh-TW" sz="1800" dirty="0"/>
              <a:t>)</a:t>
            </a:r>
            <a:r>
              <a:rPr lang="zh-TW" altLang="zh-TW" sz="1800" dirty="0"/>
              <a:t>，若奉核可</a:t>
            </a:r>
            <a:r>
              <a:rPr lang="zh-TW" altLang="zh-TW" sz="1800" dirty="0" smtClean="0"/>
              <a:t>，列為</a:t>
            </a:r>
            <a:r>
              <a:rPr lang="zh-TW" altLang="zh-TW" sz="1800" dirty="0"/>
              <a:t>下次審查會議報告案。</a:t>
            </a:r>
            <a:r>
              <a:rPr lang="en-US" altLang="zh-TW" sz="1800" dirty="0"/>
              <a:t>(</a:t>
            </a:r>
            <a:r>
              <a:rPr lang="zh-TW" altLang="zh-TW" sz="1800" dirty="0"/>
              <a:t>第</a:t>
            </a:r>
            <a:r>
              <a:rPr lang="en-US" altLang="zh-TW" sz="1800" dirty="0"/>
              <a:t>61</a:t>
            </a:r>
            <a:r>
              <a:rPr lang="zh-TW" altLang="zh-TW" sz="1800" dirty="0"/>
              <a:t>次會議決議</a:t>
            </a:r>
            <a:r>
              <a:rPr lang="en-US" altLang="zh-TW" sz="1800" dirty="0" smtClean="0"/>
              <a:t>)</a:t>
            </a:r>
          </a:p>
          <a:p>
            <a:r>
              <a:rPr lang="zh-TW" altLang="en-US" sz="1800" dirty="0"/>
              <a:t>依</a:t>
            </a:r>
            <a:r>
              <a:rPr lang="zh-TW" altLang="zh-TW" sz="1800" dirty="0" smtClean="0"/>
              <a:t>各</a:t>
            </a:r>
            <a:r>
              <a:rPr lang="zh-TW" altLang="zh-TW" sz="1800" dirty="0"/>
              <a:t>申請案經費</a:t>
            </a:r>
            <a:r>
              <a:rPr lang="zh-TW" altLang="zh-TW" sz="1800" dirty="0" smtClean="0"/>
              <a:t>來源，</a:t>
            </a:r>
            <a:r>
              <a:rPr lang="zh-TW" altLang="zh-TW" sz="1800" dirty="0"/>
              <a:t>明訂相關規定如下，未依下列規定送件者，一律</a:t>
            </a:r>
            <a:r>
              <a:rPr lang="zh-TW" altLang="zh-TW" sz="1800" dirty="0" smtClean="0"/>
              <a:t>不</a:t>
            </a:r>
            <a:r>
              <a:rPr lang="zh-TW" altLang="en-US" sz="1800" dirty="0" smtClean="0"/>
              <a:t>予</a:t>
            </a:r>
            <a:r>
              <a:rPr lang="zh-TW" altLang="zh-TW" sz="1800" dirty="0" smtClean="0"/>
              <a:t>受理。</a:t>
            </a:r>
            <a:r>
              <a:rPr lang="en-US" altLang="zh-TW" sz="1800" dirty="0"/>
              <a:t>(</a:t>
            </a:r>
            <a:r>
              <a:rPr lang="zh-TW" altLang="zh-TW" sz="1800" dirty="0"/>
              <a:t>第</a:t>
            </a:r>
            <a:r>
              <a:rPr lang="en-US" altLang="zh-TW" sz="1800" dirty="0"/>
              <a:t>87</a:t>
            </a:r>
            <a:r>
              <a:rPr lang="zh-TW" altLang="zh-TW" sz="1800" dirty="0"/>
              <a:t>次會議決議修正</a:t>
            </a:r>
            <a:r>
              <a:rPr lang="en-US" altLang="zh-TW" sz="1800" dirty="0" smtClean="0"/>
              <a:t>)</a:t>
            </a:r>
            <a:endParaRPr lang="en-US" altLang="zh-TW" sz="1800" dirty="0"/>
          </a:p>
        </p:txBody>
      </p:sp>
      <p:graphicFrame>
        <p:nvGraphicFramePr>
          <p:cNvPr id="6" name="表格 5"/>
          <p:cNvGraphicFramePr>
            <a:graphicFrameLocks noGrp="1"/>
          </p:cNvGraphicFramePr>
          <p:nvPr>
            <p:extLst>
              <p:ext uri="{D42A27DB-BD31-4B8C-83A1-F6EECF244321}">
                <p14:modId xmlns:p14="http://schemas.microsoft.com/office/powerpoint/2010/main" val="2332989102"/>
              </p:ext>
            </p:extLst>
          </p:nvPr>
        </p:nvGraphicFramePr>
        <p:xfrm>
          <a:off x="1272858" y="3393248"/>
          <a:ext cx="8326897" cy="2626280"/>
        </p:xfrm>
        <a:graphic>
          <a:graphicData uri="http://schemas.openxmlformats.org/drawingml/2006/table">
            <a:tbl>
              <a:tblPr firstRow="1" firstCol="1" bandRow="1">
                <a:tableStyleId>{21E4AEA4-8DFA-4A89-87EB-49C32662AFE0}</a:tableStyleId>
              </a:tblPr>
              <a:tblGrid>
                <a:gridCol w="1935939">
                  <a:extLst>
                    <a:ext uri="{9D8B030D-6E8A-4147-A177-3AD203B41FA5}">
                      <a16:colId xmlns:a16="http://schemas.microsoft.com/office/drawing/2014/main" val="2439486055"/>
                    </a:ext>
                  </a:extLst>
                </a:gridCol>
                <a:gridCol w="1282615">
                  <a:extLst>
                    <a:ext uri="{9D8B030D-6E8A-4147-A177-3AD203B41FA5}">
                      <a16:colId xmlns:a16="http://schemas.microsoft.com/office/drawing/2014/main" val="1503193375"/>
                    </a:ext>
                  </a:extLst>
                </a:gridCol>
                <a:gridCol w="1168446">
                  <a:extLst>
                    <a:ext uri="{9D8B030D-6E8A-4147-A177-3AD203B41FA5}">
                      <a16:colId xmlns:a16="http://schemas.microsoft.com/office/drawing/2014/main" val="1243697818"/>
                    </a:ext>
                  </a:extLst>
                </a:gridCol>
                <a:gridCol w="2131013">
                  <a:extLst>
                    <a:ext uri="{9D8B030D-6E8A-4147-A177-3AD203B41FA5}">
                      <a16:colId xmlns:a16="http://schemas.microsoft.com/office/drawing/2014/main" val="582280258"/>
                    </a:ext>
                  </a:extLst>
                </a:gridCol>
                <a:gridCol w="1808884">
                  <a:extLst>
                    <a:ext uri="{9D8B030D-6E8A-4147-A177-3AD203B41FA5}">
                      <a16:colId xmlns:a16="http://schemas.microsoft.com/office/drawing/2014/main" val="4003016205"/>
                    </a:ext>
                  </a:extLst>
                </a:gridCol>
              </a:tblGrid>
              <a:tr h="574767">
                <a:tc>
                  <a:txBody>
                    <a:bodyPr/>
                    <a:lstStyle/>
                    <a:p>
                      <a:pPr marL="0" indent="0" algn="l">
                        <a:spcAft>
                          <a:spcPts val="0"/>
                        </a:spcAft>
                      </a:pPr>
                      <a:r>
                        <a:rPr lang="zh-TW" sz="1400" kern="100" dirty="0">
                          <a:solidFill>
                            <a:schemeClr val="tx1"/>
                          </a:solidFill>
                          <a:effectLst/>
                        </a:rPr>
                        <a:t>經費來源</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indent="0" algn="l">
                        <a:spcAft>
                          <a:spcPts val="0"/>
                        </a:spcAft>
                      </a:pPr>
                      <a:r>
                        <a:rPr lang="zh-TW" sz="1400" kern="100" dirty="0">
                          <a:solidFill>
                            <a:schemeClr val="tx1"/>
                          </a:solidFill>
                          <a:effectLst/>
                        </a:rPr>
                        <a:t>申請人資格</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indent="0" algn="l">
                        <a:spcAft>
                          <a:spcPts val="0"/>
                        </a:spcAft>
                      </a:pPr>
                      <a:r>
                        <a:rPr lang="zh-TW" sz="1400" kern="100" dirty="0">
                          <a:solidFill>
                            <a:schemeClr val="tx1"/>
                          </a:solidFill>
                          <a:effectLst/>
                        </a:rPr>
                        <a:t>申請單位</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indent="0" algn="l" defTabSz="457200" rtl="0" eaLnBrk="1" latinLnBrk="0" hangingPunct="1">
                        <a:spcAft>
                          <a:spcPts val="0"/>
                        </a:spcAft>
                      </a:pPr>
                      <a:r>
                        <a:rPr lang="zh-TW" sz="1400" kern="100" dirty="0">
                          <a:solidFill>
                            <a:schemeClr val="tx1"/>
                          </a:solidFill>
                          <a:effectLst/>
                        </a:rPr>
                        <a:t>所需會議紀錄</a:t>
                      </a:r>
                      <a:endParaRPr lang="zh-TW" sz="1400" b="1" kern="100" dirty="0">
                        <a:solidFill>
                          <a:schemeClr val="tx1"/>
                        </a:solidFill>
                        <a:effectLst/>
                        <a:latin typeface="+mn-lt"/>
                        <a:ea typeface="+mn-ea"/>
                        <a:cs typeface="+mn-cs"/>
                      </a:endParaRPr>
                    </a:p>
                  </a:txBody>
                  <a:tcPr marL="68580" marR="68580" marT="0" marB="0" anchor="ctr"/>
                </a:tc>
                <a:tc>
                  <a:txBody>
                    <a:bodyPr/>
                    <a:lstStyle/>
                    <a:p>
                      <a:pPr marL="0" indent="0" algn="l" defTabSz="457200" rtl="0" eaLnBrk="1" latinLnBrk="0" hangingPunct="1">
                        <a:spcAft>
                          <a:spcPts val="0"/>
                        </a:spcAft>
                      </a:pPr>
                      <a:r>
                        <a:rPr lang="zh-TW" sz="1400" kern="100" dirty="0">
                          <a:solidFill>
                            <a:schemeClr val="tx1"/>
                          </a:solidFill>
                          <a:effectLst/>
                        </a:rPr>
                        <a:t>申請表核章</a:t>
                      </a:r>
                      <a:endParaRPr lang="zh-TW" sz="1400" b="1"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3445691556"/>
                  </a:ext>
                </a:extLst>
              </a:tr>
              <a:tr h="489521">
                <a:tc>
                  <a:txBody>
                    <a:bodyPr/>
                    <a:lstStyle/>
                    <a:p>
                      <a:pPr marL="0" indent="0" algn="l">
                        <a:spcAft>
                          <a:spcPts val="0"/>
                        </a:spcAft>
                      </a:pPr>
                      <a:r>
                        <a:rPr lang="zh-TW" altLang="en-US" sz="1400" kern="100" dirty="0" smtClean="0">
                          <a:solidFill>
                            <a:schemeClr val="tx1"/>
                          </a:solidFill>
                          <a:effectLst/>
                        </a:rPr>
                        <a:t>高教深耕經費</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indent="0" algn="l">
                        <a:spcAft>
                          <a:spcPts val="0"/>
                        </a:spcAft>
                      </a:pPr>
                      <a:r>
                        <a:rPr lang="zh-TW" altLang="en-US" sz="1400" kern="100" dirty="0" smtClean="0">
                          <a:effectLst/>
                        </a:rPr>
                        <a:t>為該經費所屬單位成員</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zh-TW" altLang="zh-TW" sz="1400" kern="100" dirty="0" smtClean="0">
                          <a:effectLst/>
                        </a:rPr>
                        <a:t>學院</a:t>
                      </a:r>
                      <a:r>
                        <a:rPr lang="en-US" altLang="zh-TW" sz="1400" kern="100" dirty="0" smtClean="0">
                          <a:effectLst/>
                        </a:rPr>
                        <a:t>/</a:t>
                      </a:r>
                      <a:r>
                        <a:rPr lang="zh-TW" altLang="zh-TW" sz="1400" kern="100" dirty="0" smtClean="0">
                          <a:effectLst/>
                        </a:rPr>
                        <a:t>系所</a:t>
                      </a:r>
                    </a:p>
                    <a:p>
                      <a:pPr marL="0" indent="0" algn="l" defTabSz="457200" rtl="0" eaLnBrk="1" latinLnBrk="0" hangingPunct="1">
                        <a:spcAft>
                          <a:spcPts val="0"/>
                        </a:spcAft>
                      </a:pPr>
                      <a:r>
                        <a:rPr lang="en-US" altLang="zh-TW" sz="1400" kern="100" dirty="0" smtClean="0">
                          <a:effectLst/>
                        </a:rPr>
                        <a:t>/</a:t>
                      </a:r>
                      <a:r>
                        <a:rPr lang="zh-TW" sz="1400" kern="100" dirty="0" smtClean="0">
                          <a:effectLst/>
                        </a:rPr>
                        <a:t>研究中心</a:t>
                      </a:r>
                      <a:endParaRPr lang="zh-TW" sz="1400" b="0" kern="100" dirty="0">
                        <a:solidFill>
                          <a:schemeClr val="tx1"/>
                        </a:solidFill>
                        <a:effectLst/>
                        <a:latin typeface="+mn-lt"/>
                        <a:ea typeface="+mn-ea"/>
                        <a:cs typeface="+mn-cs"/>
                      </a:endParaRPr>
                    </a:p>
                  </a:txBody>
                  <a:tcPr marL="68580" marR="68580" marT="0" marB="0" anchor="ctr"/>
                </a:tc>
                <a:tc>
                  <a:txBody>
                    <a:bodyPr/>
                    <a:lstStyle/>
                    <a:p>
                      <a:pPr marL="0" indent="0" algn="l" defTabSz="457200" rtl="0" eaLnBrk="1" latinLnBrk="0" hangingPunct="1">
                        <a:spcAft>
                          <a:spcPts val="0"/>
                        </a:spcAft>
                      </a:pPr>
                      <a:r>
                        <a:rPr lang="zh-TW" altLang="en-US" sz="1400" kern="100" dirty="0" smtClean="0">
                          <a:effectLst/>
                        </a:rPr>
                        <a:t>經費所屬單位</a:t>
                      </a:r>
                      <a:r>
                        <a:rPr lang="zh-TW" sz="1400" kern="100" dirty="0" smtClean="0">
                          <a:effectLst/>
                        </a:rPr>
                        <a:t>之</a:t>
                      </a:r>
                      <a:r>
                        <a:rPr lang="zh-TW" sz="1400" kern="100" dirty="0">
                          <a:effectLst/>
                        </a:rPr>
                        <a:t>會議紀錄</a:t>
                      </a:r>
                      <a:endParaRPr lang="zh-TW" sz="1400" b="0" kern="100" dirty="0">
                        <a:solidFill>
                          <a:schemeClr val="tx1"/>
                        </a:solidFill>
                        <a:effectLst/>
                        <a:latin typeface="+mn-lt"/>
                        <a:ea typeface="+mn-ea"/>
                        <a:cs typeface="+mn-cs"/>
                      </a:endParaRPr>
                    </a:p>
                  </a:txBody>
                  <a:tcPr marL="68580" marR="68580" marT="0" marB="0" anchor="ctr"/>
                </a:tc>
                <a:tc>
                  <a:txBody>
                    <a:bodyPr/>
                    <a:lstStyle/>
                    <a:p>
                      <a:pPr marL="0" indent="0" algn="l" defTabSz="457200" rtl="0" eaLnBrk="1" latinLnBrk="0" hangingPunct="1">
                        <a:spcAft>
                          <a:spcPts val="0"/>
                        </a:spcAft>
                      </a:pPr>
                      <a:r>
                        <a:rPr lang="zh-TW" sz="1400" kern="100" dirty="0">
                          <a:effectLst/>
                        </a:rPr>
                        <a:t>申請教師</a:t>
                      </a:r>
                      <a:r>
                        <a:rPr lang="zh-TW" sz="1400" kern="100" dirty="0" smtClean="0">
                          <a:effectLst/>
                        </a:rPr>
                        <a:t>、</a:t>
                      </a:r>
                      <a:r>
                        <a:rPr lang="zh-TW" altLang="en-US" sz="1400" kern="100" dirty="0" smtClean="0">
                          <a:effectLst/>
                        </a:rPr>
                        <a:t>經費所屬單位主管</a:t>
                      </a:r>
                      <a:endParaRPr lang="zh-TW" sz="1400" b="0"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1885347789"/>
                  </a:ext>
                </a:extLst>
              </a:tr>
              <a:tr h="465997">
                <a:tc>
                  <a:txBody>
                    <a:bodyPr/>
                    <a:lstStyle/>
                    <a:p>
                      <a:pPr marL="0" indent="0" algn="l">
                        <a:spcAft>
                          <a:spcPts val="0"/>
                        </a:spcAft>
                      </a:pPr>
                      <a:r>
                        <a:rPr lang="zh-TW" sz="1400" kern="100" dirty="0">
                          <a:solidFill>
                            <a:schemeClr val="tx1"/>
                          </a:solidFill>
                          <a:effectLst/>
                        </a:rPr>
                        <a:t>教師所屬單位經費</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indent="0" algn="l">
                        <a:spcAft>
                          <a:spcPts val="0"/>
                        </a:spcAft>
                      </a:pPr>
                      <a:r>
                        <a:rPr lang="zh-TW" sz="1400" kern="100" dirty="0">
                          <a:effectLst/>
                        </a:rPr>
                        <a:t>不限</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indent="0" algn="l" defTabSz="457200" rtl="0" eaLnBrk="1" latinLnBrk="0" hangingPunct="1">
                        <a:spcAft>
                          <a:spcPts val="0"/>
                        </a:spcAft>
                      </a:pPr>
                      <a:r>
                        <a:rPr lang="zh-TW" sz="1400" kern="100" dirty="0">
                          <a:effectLst/>
                        </a:rPr>
                        <a:t>學院</a:t>
                      </a:r>
                      <a:r>
                        <a:rPr lang="en-US" sz="1400" kern="100" dirty="0">
                          <a:effectLst/>
                        </a:rPr>
                        <a:t>/</a:t>
                      </a:r>
                      <a:r>
                        <a:rPr lang="zh-TW" sz="1400" kern="100" dirty="0">
                          <a:effectLst/>
                        </a:rPr>
                        <a:t>系所</a:t>
                      </a:r>
                      <a:endParaRPr lang="zh-TW" sz="1400" b="0" kern="100" dirty="0">
                        <a:solidFill>
                          <a:schemeClr val="tx1"/>
                        </a:solidFill>
                        <a:effectLst/>
                        <a:latin typeface="+mn-lt"/>
                        <a:ea typeface="+mn-ea"/>
                        <a:cs typeface="+mn-cs"/>
                      </a:endParaRPr>
                    </a:p>
                  </a:txBody>
                  <a:tcPr marL="68580" marR="68580" marT="0" marB="0" anchor="ctr"/>
                </a:tc>
                <a:tc>
                  <a:txBody>
                    <a:bodyPr/>
                    <a:lstStyle/>
                    <a:p>
                      <a:pPr marL="0" indent="0" algn="l" defTabSz="457200" rtl="0" eaLnBrk="1" latinLnBrk="0" hangingPunct="1">
                        <a:spcAft>
                          <a:spcPts val="0"/>
                        </a:spcAft>
                      </a:pPr>
                      <a:r>
                        <a:rPr lang="zh-TW" sz="1400" kern="100" dirty="0">
                          <a:effectLst/>
                        </a:rPr>
                        <a:t>系所審查通過之會議紀錄</a:t>
                      </a:r>
                      <a:endParaRPr lang="zh-TW" sz="1400" b="0" kern="100" dirty="0">
                        <a:solidFill>
                          <a:schemeClr val="tx1"/>
                        </a:solidFill>
                        <a:effectLst/>
                        <a:latin typeface="+mn-lt"/>
                        <a:ea typeface="+mn-ea"/>
                        <a:cs typeface="+mn-cs"/>
                      </a:endParaRPr>
                    </a:p>
                  </a:txBody>
                  <a:tcPr marL="68580" marR="68580" marT="0" marB="0" anchor="ctr"/>
                </a:tc>
                <a:tc>
                  <a:txBody>
                    <a:bodyPr/>
                    <a:lstStyle/>
                    <a:p>
                      <a:pPr marL="0" indent="0" algn="l" defTabSz="457200" rtl="0" eaLnBrk="1" latinLnBrk="0" hangingPunct="1">
                        <a:spcAft>
                          <a:spcPts val="0"/>
                        </a:spcAft>
                      </a:pPr>
                      <a:r>
                        <a:rPr lang="zh-TW" sz="1400" kern="100" dirty="0">
                          <a:effectLst/>
                        </a:rPr>
                        <a:t>申請老師、系所主管、院長</a:t>
                      </a:r>
                      <a:endParaRPr lang="zh-TW" sz="1400" b="0"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1985537226"/>
                  </a:ext>
                </a:extLst>
              </a:tr>
              <a:tr h="455915">
                <a:tc>
                  <a:txBody>
                    <a:bodyPr/>
                    <a:lstStyle/>
                    <a:p>
                      <a:pPr marL="0" indent="0" algn="l">
                        <a:spcAft>
                          <a:spcPts val="0"/>
                        </a:spcAft>
                      </a:pPr>
                      <a:r>
                        <a:rPr lang="zh-TW" sz="1400" kern="100" dirty="0">
                          <a:solidFill>
                            <a:schemeClr val="tx1"/>
                          </a:solidFill>
                          <a:effectLst/>
                        </a:rPr>
                        <a:t>教師自有經費</a:t>
                      </a:r>
                      <a:r>
                        <a:rPr lang="en-US" sz="1400" kern="100" dirty="0">
                          <a:solidFill>
                            <a:schemeClr val="tx1"/>
                          </a:solidFill>
                          <a:effectLst/>
                        </a:rPr>
                        <a:t>(</a:t>
                      </a:r>
                      <a:r>
                        <a:rPr lang="zh-TW" sz="1400" kern="100" dirty="0">
                          <a:solidFill>
                            <a:schemeClr val="tx1"/>
                          </a:solidFill>
                          <a:effectLst/>
                        </a:rPr>
                        <a:t>實驗室、計畫經費、結餘款等</a:t>
                      </a:r>
                      <a:r>
                        <a:rPr lang="en-US" sz="1400" kern="100" dirty="0">
                          <a:solidFill>
                            <a:schemeClr val="tx1"/>
                          </a:solidFill>
                          <a:effectLst/>
                        </a:rPr>
                        <a:t>)</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indent="0" algn="l">
                        <a:spcAft>
                          <a:spcPts val="0"/>
                        </a:spcAft>
                      </a:pPr>
                      <a:r>
                        <a:rPr lang="zh-TW" sz="1400" kern="100" dirty="0">
                          <a:effectLst/>
                        </a:rPr>
                        <a:t>不限</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indent="0" algn="l" defTabSz="457200" rtl="0" eaLnBrk="1" latinLnBrk="0" hangingPunct="1">
                        <a:spcAft>
                          <a:spcPts val="0"/>
                        </a:spcAft>
                      </a:pPr>
                      <a:r>
                        <a:rPr lang="zh-TW" sz="1400" kern="100" dirty="0">
                          <a:effectLst/>
                        </a:rPr>
                        <a:t>學院</a:t>
                      </a:r>
                      <a:r>
                        <a:rPr lang="en-US" sz="1400" kern="100" dirty="0">
                          <a:effectLst/>
                        </a:rPr>
                        <a:t>/</a:t>
                      </a:r>
                      <a:r>
                        <a:rPr lang="zh-TW" sz="1400" kern="100" dirty="0">
                          <a:effectLst/>
                        </a:rPr>
                        <a:t>系所</a:t>
                      </a:r>
                      <a:endParaRPr lang="zh-TW" sz="1400" b="0" kern="100" dirty="0">
                        <a:solidFill>
                          <a:schemeClr val="tx1"/>
                        </a:solidFill>
                        <a:effectLst/>
                        <a:latin typeface="+mn-lt"/>
                        <a:ea typeface="+mn-ea"/>
                        <a:cs typeface="+mn-cs"/>
                      </a:endParaRPr>
                    </a:p>
                  </a:txBody>
                  <a:tcPr marL="68580" marR="68580" marT="0" marB="0" anchor="ctr"/>
                </a:tc>
                <a:tc>
                  <a:txBody>
                    <a:bodyPr/>
                    <a:lstStyle/>
                    <a:p>
                      <a:pPr marL="0" indent="0" algn="l" defTabSz="457200" rtl="0" eaLnBrk="1" latinLnBrk="0" hangingPunct="1">
                        <a:spcAft>
                          <a:spcPts val="0"/>
                        </a:spcAft>
                      </a:pPr>
                      <a:r>
                        <a:rPr lang="zh-TW" sz="1400" kern="100" dirty="0">
                          <a:effectLst/>
                        </a:rPr>
                        <a:t>免附</a:t>
                      </a:r>
                      <a:endParaRPr lang="zh-TW" sz="1400" b="0" kern="100" dirty="0">
                        <a:solidFill>
                          <a:schemeClr val="tx1"/>
                        </a:solidFill>
                        <a:effectLst/>
                        <a:latin typeface="+mn-lt"/>
                        <a:ea typeface="+mn-ea"/>
                        <a:cs typeface="+mn-cs"/>
                      </a:endParaRPr>
                    </a:p>
                  </a:txBody>
                  <a:tcPr marL="68580" marR="68580" marT="0" marB="0" anchor="ctr"/>
                </a:tc>
                <a:tc>
                  <a:txBody>
                    <a:bodyPr/>
                    <a:lstStyle/>
                    <a:p>
                      <a:pPr marL="0" indent="0" algn="l" defTabSz="457200" rtl="0" eaLnBrk="1" latinLnBrk="0" hangingPunct="1">
                        <a:spcAft>
                          <a:spcPts val="0"/>
                        </a:spcAft>
                      </a:pPr>
                      <a:r>
                        <a:rPr lang="zh-TW" sz="1400" kern="100" dirty="0">
                          <a:effectLst/>
                        </a:rPr>
                        <a:t>申請老師、系所主管、院長</a:t>
                      </a:r>
                      <a:endParaRPr lang="zh-TW" sz="1400" b="0"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1981769392"/>
                  </a:ext>
                </a:extLst>
              </a:tr>
              <a:tr h="455915">
                <a:tc>
                  <a:txBody>
                    <a:bodyPr/>
                    <a:lstStyle/>
                    <a:p>
                      <a:pPr marL="0" indent="0" algn="l">
                        <a:spcAft>
                          <a:spcPts val="0"/>
                        </a:spcAft>
                      </a:pPr>
                      <a:r>
                        <a:rPr lang="zh-TW" sz="1400" kern="100" dirty="0">
                          <a:solidFill>
                            <a:schemeClr val="tx1"/>
                          </a:solidFill>
                          <a:effectLst/>
                        </a:rPr>
                        <a:t>申請延攬人才經費</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indent="0" algn="l">
                        <a:spcAft>
                          <a:spcPts val="0"/>
                        </a:spcAft>
                      </a:pPr>
                      <a:r>
                        <a:rPr lang="zh-TW" sz="1400" kern="100" dirty="0">
                          <a:effectLst/>
                        </a:rPr>
                        <a:t>非研究中心成員</a:t>
                      </a:r>
                      <a:endParaRPr lang="zh-TW" sz="1400" kern="100" dirty="0">
                        <a:solidFill>
                          <a:schemeClr val="tx1"/>
                        </a:solidFill>
                        <a:effectLst/>
                        <a:latin typeface="Times New Roman" panose="02020603050405020304" pitchFamily="18" charset="0"/>
                        <a:ea typeface="新細明體" panose="02020500000000000000" pitchFamily="18" charset="-120"/>
                      </a:endParaRPr>
                    </a:p>
                  </a:txBody>
                  <a:tcPr marL="68580" marR="68580" marT="0" marB="0" anchor="ctr"/>
                </a:tc>
                <a:tc>
                  <a:txBody>
                    <a:bodyPr/>
                    <a:lstStyle/>
                    <a:p>
                      <a:pPr marL="0" indent="0" algn="l" defTabSz="457200" rtl="0" eaLnBrk="1" latinLnBrk="0" hangingPunct="1">
                        <a:spcAft>
                          <a:spcPts val="0"/>
                        </a:spcAft>
                      </a:pPr>
                      <a:r>
                        <a:rPr lang="zh-TW" sz="1400" kern="100" dirty="0">
                          <a:effectLst/>
                        </a:rPr>
                        <a:t>學院</a:t>
                      </a:r>
                      <a:r>
                        <a:rPr lang="en-US" sz="1400" kern="100" dirty="0">
                          <a:effectLst/>
                        </a:rPr>
                        <a:t>/</a:t>
                      </a:r>
                      <a:r>
                        <a:rPr lang="zh-TW" sz="1400" kern="100" dirty="0">
                          <a:effectLst/>
                        </a:rPr>
                        <a:t>系所</a:t>
                      </a:r>
                      <a:endParaRPr lang="zh-TW" sz="1400" b="0" kern="100" dirty="0">
                        <a:solidFill>
                          <a:schemeClr val="tx1"/>
                        </a:solidFill>
                        <a:effectLst/>
                        <a:latin typeface="+mn-lt"/>
                        <a:ea typeface="+mn-ea"/>
                        <a:cs typeface="+mn-cs"/>
                      </a:endParaRPr>
                    </a:p>
                  </a:txBody>
                  <a:tcPr marL="68580" marR="68580" marT="0" marB="0" anchor="ctr"/>
                </a:tc>
                <a:tc>
                  <a:txBody>
                    <a:bodyPr/>
                    <a:lstStyle/>
                    <a:p>
                      <a:pPr marL="0" indent="0" algn="l" defTabSz="457200" rtl="0" eaLnBrk="1" latinLnBrk="0" hangingPunct="1">
                        <a:spcAft>
                          <a:spcPts val="0"/>
                        </a:spcAft>
                      </a:pPr>
                      <a:r>
                        <a:rPr lang="zh-TW" sz="1400" kern="100" dirty="0">
                          <a:effectLst/>
                        </a:rPr>
                        <a:t>系所通過之會議紀錄、已向科技部申請補助之證明文件</a:t>
                      </a:r>
                      <a:endParaRPr lang="zh-TW" sz="1400" b="0" kern="100" dirty="0">
                        <a:solidFill>
                          <a:schemeClr val="tx1"/>
                        </a:solidFill>
                        <a:effectLst/>
                        <a:latin typeface="+mn-lt"/>
                        <a:ea typeface="+mn-ea"/>
                        <a:cs typeface="+mn-cs"/>
                      </a:endParaRPr>
                    </a:p>
                  </a:txBody>
                  <a:tcPr marL="68580" marR="68580" marT="0" marB="0" anchor="ctr"/>
                </a:tc>
                <a:tc>
                  <a:txBody>
                    <a:bodyPr/>
                    <a:lstStyle/>
                    <a:p>
                      <a:pPr marL="0" indent="0" algn="l" defTabSz="457200" rtl="0" eaLnBrk="1" latinLnBrk="0" hangingPunct="1">
                        <a:spcAft>
                          <a:spcPts val="0"/>
                        </a:spcAft>
                      </a:pPr>
                      <a:r>
                        <a:rPr lang="zh-TW" sz="1400" kern="100" dirty="0">
                          <a:effectLst/>
                        </a:rPr>
                        <a:t>申請老師、系所主管、院長</a:t>
                      </a:r>
                      <a:endParaRPr lang="zh-TW" sz="1400" b="0"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575414780"/>
                  </a:ext>
                </a:extLst>
              </a:tr>
            </a:tbl>
          </a:graphicData>
        </a:graphic>
      </p:graphicFrame>
    </p:spTree>
    <p:extLst>
      <p:ext uri="{BB962C8B-B14F-4D97-AF65-F5344CB8AC3E}">
        <p14:creationId xmlns:p14="http://schemas.microsoft.com/office/powerpoint/2010/main" val="4002100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09681" y="549442"/>
            <a:ext cx="6308092" cy="810128"/>
          </a:xfrm>
        </p:spPr>
        <p:txBody>
          <a:bodyPr>
            <a:normAutofit fontScale="90000"/>
          </a:bodyPr>
          <a:lstStyle/>
          <a:p>
            <a:r>
              <a:rPr lang="zh-TW" altLang="en-US" b="1" dirty="0" smtClean="0">
                <a:effectLst>
                  <a:outerShdw blurRad="38100" dist="38100" dir="2700000" algn="tl">
                    <a:srgbClr val="000000">
                      <a:alpha val="43137"/>
                    </a:srgbClr>
                  </a:outerShdw>
                </a:effectLst>
              </a:rPr>
              <a:t>以自有經費聘用程序說明</a:t>
            </a:r>
            <a:endParaRPr lang="zh-TW" altLang="en-US" b="1" dirty="0">
              <a:effectLst>
                <a:outerShdw blurRad="38100" dist="38100" dir="2700000" algn="tl">
                  <a:srgbClr val="000000">
                    <a:alpha val="43137"/>
                  </a:srgbClr>
                </a:outerShdw>
              </a:effectLst>
            </a:endParaRPr>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3366548240"/>
              </p:ext>
            </p:extLst>
          </p:nvPr>
        </p:nvGraphicFramePr>
        <p:xfrm>
          <a:off x="998621" y="1359570"/>
          <a:ext cx="10840453" cy="45599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直線圖說文字 2 8"/>
          <p:cNvSpPr/>
          <p:nvPr/>
        </p:nvSpPr>
        <p:spPr>
          <a:xfrm>
            <a:off x="9975274" y="1080654"/>
            <a:ext cx="2052740" cy="1536215"/>
          </a:xfrm>
          <a:prstGeom prst="borderCallout2">
            <a:avLst>
              <a:gd name="adj1" fmla="val 52386"/>
              <a:gd name="adj2" fmla="val -2118"/>
              <a:gd name="adj3" fmla="val 53295"/>
              <a:gd name="adj4" fmla="val -14407"/>
              <a:gd name="adj5" fmla="val 127169"/>
              <a:gd name="adj6" fmla="val -13768"/>
            </a:avLst>
          </a:prstGeom>
          <a:solidFill>
            <a:schemeClr val="accent4">
              <a:lumMod val="40000"/>
              <a:lumOff val="6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93663"/>
            <a:r>
              <a:rPr lang="zh-TW" altLang="en-US" sz="1400" b="1" dirty="0" smtClean="0">
                <a:solidFill>
                  <a:schemeClr val="tx1"/>
                </a:solidFill>
              </a:rPr>
              <a:t>聘用外籍研究人員請務必於</a:t>
            </a:r>
            <a:r>
              <a:rPr lang="zh-TW" altLang="en-US" sz="1400" b="1" dirty="0">
                <a:solidFill>
                  <a:schemeClr val="tx1"/>
                </a:solidFill>
              </a:rPr>
              <a:t>簽</a:t>
            </a:r>
            <a:r>
              <a:rPr lang="zh-TW" altLang="en-US" sz="1400" b="1" dirty="0" smtClean="0">
                <a:solidFill>
                  <a:schemeClr val="tx1"/>
                </a:solidFill>
              </a:rPr>
              <a:t>文核定後，請人事室預開聘書，向勞動部申請工作許可函後，方可辦理報到手續。</a:t>
            </a:r>
            <a:endParaRPr lang="zh-TW" altLang="en-US" sz="1400" b="1" dirty="0">
              <a:solidFill>
                <a:schemeClr val="tx1"/>
              </a:solidFill>
            </a:endParaRPr>
          </a:p>
        </p:txBody>
      </p:sp>
    </p:spTree>
    <p:extLst>
      <p:ext uri="{BB962C8B-B14F-4D97-AF65-F5344CB8AC3E}">
        <p14:creationId xmlns:p14="http://schemas.microsoft.com/office/powerpoint/2010/main" val="2552752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62445" y="592281"/>
            <a:ext cx="9601200" cy="1485900"/>
          </a:xfrm>
        </p:spPr>
        <p:txBody>
          <a:bodyPr/>
          <a:lstStyle/>
          <a:p>
            <a:r>
              <a:rPr lang="zh-TW" altLang="en-US" b="1" dirty="0">
                <a:effectLst>
                  <a:outerShdw blurRad="38100" dist="38100" dir="2700000" algn="tl">
                    <a:srgbClr val="000000">
                      <a:alpha val="43137"/>
                    </a:srgbClr>
                  </a:outerShdw>
                </a:effectLst>
              </a:rPr>
              <a:t>簽文範本</a:t>
            </a:r>
          </a:p>
        </p:txBody>
      </p:sp>
      <p:sp>
        <p:nvSpPr>
          <p:cNvPr id="4" name="矩形 3"/>
          <p:cNvSpPr/>
          <p:nvPr/>
        </p:nvSpPr>
        <p:spPr>
          <a:xfrm>
            <a:off x="893618" y="1496843"/>
            <a:ext cx="5330537" cy="4862870"/>
          </a:xfrm>
          <a:prstGeom prst="rect">
            <a:avLst/>
          </a:prstGeom>
          <a:solidFill>
            <a:schemeClr val="accent2">
              <a:lumMod val="60000"/>
              <a:lumOff val="40000"/>
            </a:schemeClr>
          </a:solidFill>
          <a:effectLst>
            <a:outerShdw blurRad="50800" dist="38100" dir="10800000" algn="r" rotWithShape="0">
              <a:prstClr val="black">
                <a:alpha val="40000"/>
              </a:prstClr>
            </a:outerShdw>
          </a:effectLst>
        </p:spPr>
        <p:txBody>
          <a:bodyPr wrap="square">
            <a:spAutoFit/>
          </a:bodyPr>
          <a:lstStyle/>
          <a:p>
            <a:pPr>
              <a:lnSpc>
                <a:spcPts val="1800"/>
              </a:lnSpc>
              <a:spcAft>
                <a:spcPts val="0"/>
              </a:spcAft>
            </a:pPr>
            <a:r>
              <a:rPr lang="zh-TW" altLang="zh-TW" b="1" kern="100" dirty="0">
                <a:latin typeface="Calibri" panose="020F0502020204030204" pitchFamily="34" charset="0"/>
                <a:cs typeface="Times New Roman" panose="02020603050405020304" pitchFamily="18" charset="0"/>
              </a:rPr>
              <a:t>短期客座人員</a:t>
            </a:r>
            <a:endParaRPr lang="zh-TW" altLang="zh-TW" kern="100" dirty="0">
              <a:latin typeface="Calibri" panose="020F0502020204030204" pitchFamily="34" charset="0"/>
              <a:ea typeface="新細明體" panose="02020500000000000000" pitchFamily="18" charset="-120"/>
              <a:cs typeface="Times New Roman" panose="02020603050405020304" pitchFamily="18" charset="0"/>
            </a:endParaRPr>
          </a:p>
          <a:p>
            <a:pPr>
              <a:lnSpc>
                <a:spcPts val="1800"/>
              </a:lnSpc>
              <a:spcAft>
                <a:spcPts val="0"/>
              </a:spcAft>
            </a:pPr>
            <a:endParaRPr lang="en-US" altLang="zh-TW" kern="100" dirty="0" smtClean="0">
              <a:latin typeface="Calibri" panose="020F0502020204030204" pitchFamily="34" charset="0"/>
              <a:cs typeface="Times New Roman" panose="02020603050405020304" pitchFamily="18" charset="0"/>
            </a:endParaRPr>
          </a:p>
          <a:p>
            <a:pPr>
              <a:lnSpc>
                <a:spcPts val="2400"/>
              </a:lnSpc>
              <a:spcAft>
                <a:spcPts val="0"/>
              </a:spcAft>
            </a:pPr>
            <a:r>
              <a:rPr lang="zh-TW" altLang="zh-TW" sz="1600" kern="100" dirty="0" smtClean="0">
                <a:latin typeface="Calibri" panose="020F0502020204030204" pitchFamily="34" charset="0"/>
                <a:cs typeface="Times New Roman" panose="02020603050405020304" pitchFamily="18" charset="0"/>
              </a:rPr>
              <a:t>主旨</a:t>
            </a:r>
            <a:r>
              <a:rPr lang="en-US" altLang="zh-TW" sz="1600" kern="100" dirty="0">
                <a:latin typeface="Calibri" panose="020F0502020204030204" pitchFamily="34" charset="0"/>
                <a:cs typeface="Times New Roman" panose="02020603050405020304" pitchFamily="18" charset="0"/>
              </a:rPr>
              <a:t>: </a:t>
            </a:r>
            <a:r>
              <a:rPr lang="zh-TW" altLang="zh-TW" sz="1600" kern="100" dirty="0">
                <a:latin typeface="Calibri" panose="020F0502020204030204" pitchFamily="34" charset="0"/>
                <a:cs typeface="Times New Roman" panose="02020603050405020304" pitchFamily="18" charset="0"/>
              </a:rPr>
              <a:t>擬請同意</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系</a:t>
            </a:r>
            <a:r>
              <a:rPr lang="en-US" altLang="zh-TW" sz="1600" kern="100" dirty="0">
                <a:latin typeface="Calibri" panose="020F0502020204030204" pitchFamily="34" charset="0"/>
                <a:cs typeface="Times New Roman" panose="02020603050405020304" pitchFamily="18" charset="0"/>
              </a:rPr>
              <a:t>(XXX</a:t>
            </a:r>
            <a:r>
              <a:rPr lang="zh-TW" altLang="zh-TW" sz="1600" kern="100" dirty="0">
                <a:latin typeface="Calibri" panose="020F0502020204030204" pitchFamily="34" charset="0"/>
                <a:cs typeface="Times New Roman" panose="02020603050405020304" pitchFamily="18" charset="0"/>
              </a:rPr>
              <a:t>研究中心</a:t>
            </a:r>
            <a:r>
              <a:rPr lang="en-US" altLang="zh-TW" sz="1600" kern="100" dirty="0">
                <a:latin typeface="Calibri" panose="020F0502020204030204" pitchFamily="34" charset="0"/>
                <a:cs typeface="Times New Roman" panose="02020603050405020304" pitchFamily="18" charset="0"/>
              </a:rPr>
              <a:t>)XXX</a:t>
            </a:r>
            <a:r>
              <a:rPr lang="zh-TW" altLang="zh-TW" sz="1600" kern="100" dirty="0">
                <a:latin typeface="Calibri" panose="020F0502020204030204" pitchFamily="34" charset="0"/>
                <a:cs typeface="Times New Roman" panose="02020603050405020304" pitchFamily="18" charset="0"/>
              </a:rPr>
              <a:t>教授延攬 </a:t>
            </a:r>
            <a:r>
              <a:rPr lang="zh-TW" altLang="zh-TW" sz="1600" u="sng" kern="100" dirty="0">
                <a:latin typeface="Calibri" panose="020F0502020204030204" pitchFamily="34" charset="0"/>
                <a:cs typeface="Times New Roman" panose="02020603050405020304" pitchFamily="18" charset="0"/>
              </a:rPr>
              <a:t>受聘人單位</a:t>
            </a:r>
            <a:r>
              <a:rPr lang="en-US" altLang="zh-TW" sz="1600" u="sng" kern="100" dirty="0">
                <a:latin typeface="Calibri" panose="020F0502020204030204" pitchFamily="34" charset="0"/>
                <a:cs typeface="Times New Roman" panose="02020603050405020304" pitchFamily="18" charset="0"/>
              </a:rPr>
              <a:t>/</a:t>
            </a:r>
            <a:r>
              <a:rPr lang="zh-TW" altLang="zh-TW" sz="1600" u="sng" kern="100" dirty="0">
                <a:latin typeface="Calibri" panose="020F0502020204030204" pitchFamily="34" charset="0"/>
                <a:cs typeface="Times New Roman" panose="02020603050405020304" pitchFamily="18" charset="0"/>
              </a:rPr>
              <a:t>受聘者</a:t>
            </a:r>
            <a:r>
              <a:rPr lang="zh-TW" altLang="zh-TW" sz="1600" kern="100" dirty="0">
                <a:latin typeface="Calibri" panose="020F0502020204030204" pitchFamily="34" charset="0"/>
                <a:cs typeface="Times New Roman" panose="02020603050405020304" pitchFamily="18" charset="0"/>
              </a:rPr>
              <a:t> 來校短期客座交流案，詳如說明，敬請鑒核。</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a:lnSpc>
                <a:spcPts val="2400"/>
              </a:lnSpc>
              <a:spcAft>
                <a:spcPts val="0"/>
              </a:spcAft>
            </a:pPr>
            <a:r>
              <a:rPr lang="en-US" altLang="zh-TW" sz="1600" kern="100" dirty="0">
                <a:latin typeface="微軟正黑體" panose="020B0604030504040204" pitchFamily="34" charset="-120"/>
                <a:ea typeface="新細明體" panose="02020500000000000000" pitchFamily="18" charset="-120"/>
                <a:cs typeface="Times New Roman" panose="02020603050405020304" pitchFamily="18" charset="0"/>
              </a:rPr>
              <a:t> </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a:lnSpc>
                <a:spcPts val="2400"/>
              </a:lnSpc>
              <a:spcAft>
                <a:spcPts val="0"/>
              </a:spcAft>
            </a:pPr>
            <a:r>
              <a:rPr lang="zh-TW" altLang="zh-TW" sz="1600" kern="100" dirty="0">
                <a:latin typeface="Calibri" panose="020F0502020204030204" pitchFamily="34" charset="0"/>
                <a:cs typeface="Times New Roman" panose="02020603050405020304" pitchFamily="18" charset="0"/>
              </a:rPr>
              <a:t>說明</a:t>
            </a:r>
            <a:r>
              <a:rPr lang="en-US" altLang="zh-TW" sz="1600" kern="100" dirty="0">
                <a:latin typeface="Calibri" panose="020F0502020204030204" pitchFamily="34" charset="0"/>
                <a:cs typeface="Times New Roman" panose="02020603050405020304" pitchFamily="18" charset="0"/>
              </a:rPr>
              <a:t>:</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marL="342900" lvl="0" indent="-342900" algn="just">
              <a:lnSpc>
                <a:spcPts val="2400"/>
              </a:lnSpc>
              <a:spcAft>
                <a:spcPts val="0"/>
              </a:spcAft>
              <a:buFont typeface="+mj-ea"/>
              <a:buAutoNum type="ea1ChtPlain"/>
            </a:pPr>
            <a:r>
              <a:rPr lang="zh-TW" altLang="zh-TW" sz="1600" kern="100" dirty="0">
                <a:latin typeface="Calibri" panose="020F0502020204030204" pitchFamily="34" charset="0"/>
                <a:cs typeface="Times New Roman" panose="02020603050405020304" pitchFamily="18" charset="0"/>
              </a:rPr>
              <a:t>請說明延攬之研究人員之身分、任職單位及本次來校之目的。</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marL="342900" lvl="0" indent="-342900" algn="just">
              <a:lnSpc>
                <a:spcPts val="2400"/>
              </a:lnSpc>
              <a:spcAft>
                <a:spcPts val="0"/>
              </a:spcAft>
              <a:buFont typeface="+mj-ea"/>
              <a:buAutoNum type="ea1ChtPlain"/>
            </a:pPr>
            <a:r>
              <a:rPr lang="zh-TW" altLang="zh-TW" sz="1600" kern="100" dirty="0">
                <a:latin typeface="Calibri" panose="020F0502020204030204" pitchFamily="34" charset="0"/>
                <a:cs typeface="Times New Roman" panose="02020603050405020304" pitchFamily="18" charset="0"/>
              </a:rPr>
              <a:t>本次短期來校日期為</a:t>
            </a:r>
            <a:r>
              <a:rPr lang="en-US" altLang="zh-TW" sz="1600" kern="100" dirty="0">
                <a:latin typeface="Calibri" panose="020F0502020204030204" pitchFamily="34" charset="0"/>
                <a:cs typeface="Times New Roman" panose="02020603050405020304" pitchFamily="18" charset="0"/>
              </a:rPr>
              <a:t>XXX</a:t>
            </a:r>
            <a:r>
              <a:rPr lang="zh-TW" altLang="zh-TW" sz="1600" kern="100" dirty="0">
                <a:latin typeface="Calibri" panose="020F0502020204030204" pitchFamily="34" charset="0"/>
                <a:cs typeface="Times New Roman" panose="02020603050405020304" pitchFamily="18" charset="0"/>
              </a:rPr>
              <a:t>年</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月</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日至</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月</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日，共計來校</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日。來校期間擬依照「行政院各機關聘請國外顧問專家或學者來台工作期間支付費用最高標準表」教授</a:t>
            </a:r>
            <a:r>
              <a:rPr lang="en-US" altLang="zh-TW" sz="1600" kern="100" dirty="0">
                <a:latin typeface="Calibri" panose="020F0502020204030204" pitchFamily="34" charset="0"/>
                <a:cs typeface="Times New Roman" panose="02020603050405020304" pitchFamily="18" charset="0"/>
              </a:rPr>
              <a:t>/</a:t>
            </a:r>
            <a:r>
              <a:rPr lang="zh-TW" altLang="zh-TW" sz="1600" kern="100" dirty="0">
                <a:latin typeface="Calibri" panose="020F0502020204030204" pitchFamily="34" charset="0"/>
                <a:cs typeface="Times New Roman" panose="02020603050405020304" pitchFamily="18" charset="0"/>
              </a:rPr>
              <a:t>副教授</a:t>
            </a:r>
            <a:r>
              <a:rPr lang="en-US" altLang="zh-TW" sz="1600" kern="100" dirty="0">
                <a:latin typeface="Calibri" panose="020F0502020204030204" pitchFamily="34" charset="0"/>
                <a:cs typeface="Times New Roman" panose="02020603050405020304" pitchFamily="18" charset="0"/>
              </a:rPr>
              <a:t>/</a:t>
            </a:r>
            <a:r>
              <a:rPr lang="zh-TW" altLang="zh-TW" sz="1600" kern="100" dirty="0">
                <a:latin typeface="Calibri" panose="020F0502020204030204" pitchFamily="34" charset="0"/>
                <a:cs typeface="Times New Roman" panose="02020603050405020304" pitchFamily="18" charset="0"/>
              </a:rPr>
              <a:t>助理教授標準，支付其日支費</a:t>
            </a:r>
            <a:r>
              <a:rPr lang="en-US" altLang="zh-TW" sz="1600" kern="100" dirty="0">
                <a:latin typeface="Calibri" panose="020F0502020204030204" pitchFamily="34" charset="0"/>
                <a:cs typeface="Times New Roman" panose="02020603050405020304" pitchFamily="18" charset="0"/>
              </a:rPr>
              <a:t>(</a:t>
            </a:r>
            <a:r>
              <a:rPr lang="zh-TW" altLang="zh-TW" sz="1600" kern="100" dirty="0">
                <a:latin typeface="Calibri" panose="020F0502020204030204" pitchFamily="34" charset="0"/>
                <a:cs typeface="Times New Roman" panose="02020603050405020304" pitchFamily="18" charset="0"/>
              </a:rPr>
              <a:t>月之費</a:t>
            </a:r>
            <a:r>
              <a:rPr lang="en-US" altLang="zh-TW" sz="1600" kern="100" dirty="0">
                <a:latin typeface="Calibri" panose="020F0502020204030204" pitchFamily="34" charset="0"/>
                <a:cs typeface="Times New Roman" panose="02020603050405020304" pitchFamily="18" charset="0"/>
              </a:rPr>
              <a:t>)XXXX</a:t>
            </a:r>
            <a:r>
              <a:rPr lang="zh-TW" altLang="zh-TW" sz="1600" kern="100" dirty="0">
                <a:latin typeface="Calibri" panose="020F0502020204030204" pitchFamily="34" charset="0"/>
                <a:cs typeface="Times New Roman" panose="02020603050405020304" pitchFamily="18" charset="0"/>
              </a:rPr>
              <a:t>元及機票</a:t>
            </a:r>
            <a:r>
              <a:rPr lang="en-US" altLang="zh-TW" sz="1600" kern="100" dirty="0">
                <a:latin typeface="Calibri" panose="020F0502020204030204" pitchFamily="34" charset="0"/>
                <a:cs typeface="Times New Roman" panose="02020603050405020304" pitchFamily="18" charset="0"/>
              </a:rPr>
              <a:t>/</a:t>
            </a:r>
            <a:r>
              <a:rPr lang="zh-TW" altLang="zh-TW" sz="1600" kern="100" dirty="0">
                <a:latin typeface="Calibri" panose="020F0502020204030204" pitchFamily="34" charset="0"/>
                <a:cs typeface="Times New Roman" panose="02020603050405020304" pitchFamily="18" charset="0"/>
              </a:rPr>
              <a:t>交通費用約</a:t>
            </a:r>
            <a:r>
              <a:rPr lang="en-US" altLang="zh-TW" sz="1600" kern="100" dirty="0">
                <a:latin typeface="Calibri" panose="020F0502020204030204" pitchFamily="34" charset="0"/>
                <a:cs typeface="Times New Roman" panose="02020603050405020304" pitchFamily="18" charset="0"/>
              </a:rPr>
              <a:t>XXXX</a:t>
            </a:r>
            <a:r>
              <a:rPr lang="zh-TW" altLang="zh-TW" sz="1600" kern="100" dirty="0">
                <a:latin typeface="Calibri" panose="020F0502020204030204" pitchFamily="34" charset="0"/>
                <a:cs typeface="Times New Roman" panose="02020603050405020304" pitchFamily="18" charset="0"/>
              </a:rPr>
              <a:t>元，共計</a:t>
            </a:r>
            <a:r>
              <a:rPr lang="en-US" altLang="zh-TW" sz="1600" kern="100" dirty="0">
                <a:latin typeface="Calibri" panose="020F0502020204030204" pitchFamily="34" charset="0"/>
                <a:cs typeface="Times New Roman" panose="02020603050405020304" pitchFamily="18" charset="0"/>
              </a:rPr>
              <a:t>XXXX</a:t>
            </a:r>
            <a:r>
              <a:rPr lang="zh-TW" altLang="zh-TW" sz="1600" kern="100" dirty="0">
                <a:latin typeface="Calibri" panose="020F0502020204030204" pitchFamily="34" charset="0"/>
                <a:cs typeface="Times New Roman" panose="02020603050405020304" pitchFamily="18" charset="0"/>
              </a:rPr>
              <a:t>元，並擬以</a:t>
            </a:r>
            <a:r>
              <a:rPr lang="en-US" altLang="zh-TW" sz="1600" kern="100" dirty="0">
                <a:latin typeface="Calibri" panose="020F0502020204030204" pitchFamily="34" charset="0"/>
                <a:cs typeface="Times New Roman" panose="02020603050405020304" pitchFamily="18" charset="0"/>
              </a:rPr>
              <a:t> XXXXX(</a:t>
            </a:r>
            <a:r>
              <a:rPr lang="zh-TW" altLang="zh-TW" sz="1600" kern="100" dirty="0">
                <a:latin typeface="Calibri" panose="020F0502020204030204" pitchFamily="34" charset="0"/>
                <a:cs typeface="Times New Roman" panose="02020603050405020304" pitchFamily="18" charset="0"/>
              </a:rPr>
              <a:t>經費代碼</a:t>
            </a:r>
            <a:r>
              <a:rPr lang="en-US" altLang="zh-TW" sz="1600" kern="100" dirty="0">
                <a:latin typeface="Calibri" panose="020F0502020204030204" pitchFamily="34" charset="0"/>
                <a:cs typeface="Times New Roman" panose="02020603050405020304" pitchFamily="18" charset="0"/>
              </a:rPr>
              <a:t>XXXX)</a:t>
            </a:r>
            <a:r>
              <a:rPr lang="zh-TW" altLang="zh-TW" sz="1600" kern="100" dirty="0">
                <a:latin typeface="Calibri" panose="020F0502020204030204" pitchFamily="34" charset="0"/>
                <a:cs typeface="Times New Roman" panose="02020603050405020304" pitchFamily="18" charset="0"/>
              </a:rPr>
              <a:t>經費項下支應。</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marL="342900" lvl="0" indent="-342900" algn="just">
              <a:lnSpc>
                <a:spcPts val="2400"/>
              </a:lnSpc>
              <a:spcAft>
                <a:spcPts val="0"/>
              </a:spcAft>
              <a:buFont typeface="+mj-ea"/>
              <a:buAutoNum type="ea1ChtPlain"/>
            </a:pPr>
            <a:r>
              <a:rPr lang="zh-TW" altLang="zh-TW" sz="1600" kern="100" dirty="0">
                <a:latin typeface="Calibri" panose="020F0502020204030204" pitchFamily="34" charset="0"/>
                <a:cs typeface="Times New Roman" panose="02020603050405020304" pitchFamily="18" charset="0"/>
              </a:rPr>
              <a:t>檢附申請表、</a:t>
            </a:r>
            <a:r>
              <a:rPr lang="en-US" altLang="zh-TW" sz="1600" kern="100" dirty="0">
                <a:latin typeface="Calibri" panose="020F0502020204030204" pitchFamily="34" charset="0"/>
                <a:cs typeface="Times New Roman" panose="02020603050405020304" pitchFamily="18" charset="0"/>
              </a:rPr>
              <a:t>CV(</a:t>
            </a:r>
            <a:r>
              <a:rPr lang="zh-TW" altLang="zh-TW" sz="1600" kern="100" dirty="0">
                <a:latin typeface="Calibri" panose="020F0502020204030204" pitchFamily="34" charset="0"/>
                <a:cs typeface="Times New Roman" panose="02020603050405020304" pitchFamily="18" charset="0"/>
              </a:rPr>
              <a:t>學經歷</a:t>
            </a:r>
            <a:r>
              <a:rPr lang="en-US" altLang="zh-TW" sz="1600" kern="100" dirty="0">
                <a:latin typeface="Calibri" panose="020F0502020204030204" pitchFamily="34" charset="0"/>
                <a:cs typeface="Times New Roman" panose="02020603050405020304" pitchFamily="18" charset="0"/>
              </a:rPr>
              <a:t>)</a:t>
            </a:r>
            <a:r>
              <a:rPr lang="zh-TW" altLang="zh-TW" sz="1600" kern="100" dirty="0">
                <a:latin typeface="Calibri" panose="020F0502020204030204" pitchFamily="34" charset="0"/>
                <a:cs typeface="Times New Roman" panose="02020603050405020304" pitchFamily="18" charset="0"/>
              </a:rPr>
              <a:t>、活動議程及會議紀錄各乙份。</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p:txBody>
      </p:sp>
      <p:sp>
        <p:nvSpPr>
          <p:cNvPr id="9" name="矩形 8"/>
          <p:cNvSpPr/>
          <p:nvPr/>
        </p:nvSpPr>
        <p:spPr>
          <a:xfrm>
            <a:off x="6473535" y="1500781"/>
            <a:ext cx="5372099" cy="3939540"/>
          </a:xfrm>
          <a:prstGeom prst="rect">
            <a:avLst/>
          </a:prstGeom>
          <a:solidFill>
            <a:schemeClr val="tx2">
              <a:lumMod val="25000"/>
              <a:lumOff val="75000"/>
            </a:schemeClr>
          </a:solidFill>
          <a:effectLst>
            <a:outerShdw blurRad="50800" dist="38100" dir="8100000" algn="tr" rotWithShape="0">
              <a:prstClr val="black">
                <a:alpha val="40000"/>
              </a:prstClr>
            </a:outerShdw>
          </a:effectLst>
        </p:spPr>
        <p:txBody>
          <a:bodyPr wrap="square">
            <a:spAutoFit/>
          </a:bodyPr>
          <a:lstStyle/>
          <a:p>
            <a:pPr>
              <a:lnSpc>
                <a:spcPts val="1800"/>
              </a:lnSpc>
              <a:spcAft>
                <a:spcPts val="0"/>
              </a:spcAft>
            </a:pPr>
            <a:r>
              <a:rPr lang="zh-TW" altLang="zh-TW" b="1" kern="100" dirty="0">
                <a:latin typeface="Calibri" panose="020F0502020204030204" pitchFamily="34" charset="0"/>
                <a:cs typeface="Times New Roman" panose="02020603050405020304" pitchFamily="18" charset="0"/>
              </a:rPr>
              <a:t>研究人員</a:t>
            </a:r>
            <a:r>
              <a:rPr lang="en-US" altLang="zh-TW" b="1" kern="100" dirty="0">
                <a:latin typeface="Calibri" panose="020F0502020204030204" pitchFamily="34" charset="0"/>
                <a:cs typeface="Times New Roman" panose="02020603050405020304" pitchFamily="18" charset="0"/>
              </a:rPr>
              <a:t>(</a:t>
            </a:r>
            <a:r>
              <a:rPr lang="zh-TW" altLang="zh-TW" b="1" kern="100" dirty="0">
                <a:latin typeface="Calibri" panose="020F0502020204030204" pitchFamily="34" charset="0"/>
                <a:cs typeface="Times New Roman" panose="02020603050405020304" pitchFamily="18" charset="0"/>
              </a:rPr>
              <a:t>博士後</a:t>
            </a:r>
            <a:r>
              <a:rPr lang="en-US" altLang="zh-TW" b="1" kern="100" dirty="0">
                <a:latin typeface="Calibri" panose="020F0502020204030204" pitchFamily="34" charset="0"/>
                <a:cs typeface="Times New Roman" panose="02020603050405020304" pitchFamily="18" charset="0"/>
              </a:rPr>
              <a:t>/</a:t>
            </a:r>
            <a:r>
              <a:rPr lang="zh-TW" altLang="zh-TW" b="1" kern="100" dirty="0">
                <a:latin typeface="Calibri" panose="020F0502020204030204" pitchFamily="34" charset="0"/>
                <a:cs typeface="Times New Roman" panose="02020603050405020304" pitchFamily="18" charset="0"/>
              </a:rPr>
              <a:t>研究員</a:t>
            </a:r>
            <a:r>
              <a:rPr lang="en-US" altLang="zh-TW" b="1" kern="100" dirty="0">
                <a:latin typeface="Calibri" panose="020F0502020204030204" pitchFamily="34" charset="0"/>
                <a:cs typeface="Times New Roman" panose="02020603050405020304" pitchFamily="18" charset="0"/>
              </a:rPr>
              <a:t>/</a:t>
            </a:r>
            <a:r>
              <a:rPr lang="zh-TW" altLang="zh-TW" b="1" kern="100" dirty="0">
                <a:latin typeface="Calibri" panose="020F0502020204030204" pitchFamily="34" charset="0"/>
                <a:cs typeface="Times New Roman" panose="02020603050405020304" pitchFamily="18" charset="0"/>
              </a:rPr>
              <a:t>副研究員</a:t>
            </a:r>
            <a:r>
              <a:rPr lang="en-US" altLang="zh-TW" b="1" kern="100" dirty="0">
                <a:latin typeface="Calibri" panose="020F0502020204030204" pitchFamily="34" charset="0"/>
                <a:cs typeface="Times New Roman" panose="02020603050405020304" pitchFamily="18" charset="0"/>
              </a:rPr>
              <a:t>/</a:t>
            </a:r>
            <a:r>
              <a:rPr lang="zh-TW" altLang="zh-TW" b="1" kern="100" dirty="0">
                <a:latin typeface="Calibri" panose="020F0502020204030204" pitchFamily="34" charset="0"/>
                <a:cs typeface="Times New Roman" panose="02020603050405020304" pitchFamily="18" charset="0"/>
              </a:rPr>
              <a:t>助理研究員</a:t>
            </a:r>
            <a:r>
              <a:rPr lang="en-US" altLang="zh-TW" b="1" kern="100" dirty="0">
                <a:latin typeface="Calibri" panose="020F0502020204030204" pitchFamily="34" charset="0"/>
                <a:cs typeface="Times New Roman" panose="02020603050405020304" pitchFamily="18" charset="0"/>
              </a:rPr>
              <a:t>)</a:t>
            </a:r>
            <a:endParaRPr lang="zh-TW" altLang="zh-TW" kern="100" dirty="0">
              <a:latin typeface="Calibri" panose="020F0502020204030204" pitchFamily="34" charset="0"/>
              <a:ea typeface="新細明體" panose="02020500000000000000" pitchFamily="18" charset="-120"/>
              <a:cs typeface="Times New Roman" panose="02020603050405020304" pitchFamily="18" charset="0"/>
            </a:endParaRPr>
          </a:p>
          <a:p>
            <a:pPr>
              <a:lnSpc>
                <a:spcPts val="1800"/>
              </a:lnSpc>
              <a:spcAft>
                <a:spcPts val="0"/>
              </a:spcAft>
            </a:pPr>
            <a:endParaRPr lang="en-US" altLang="zh-TW" kern="100" dirty="0" smtClean="0">
              <a:latin typeface="Calibri" panose="020F0502020204030204" pitchFamily="34" charset="0"/>
              <a:cs typeface="Times New Roman" panose="02020603050405020304" pitchFamily="18" charset="0"/>
            </a:endParaRPr>
          </a:p>
          <a:p>
            <a:pPr>
              <a:lnSpc>
                <a:spcPts val="2400"/>
              </a:lnSpc>
              <a:spcAft>
                <a:spcPts val="0"/>
              </a:spcAft>
            </a:pPr>
            <a:r>
              <a:rPr lang="zh-TW" altLang="zh-TW" sz="1600" kern="100" dirty="0" smtClean="0">
                <a:latin typeface="Calibri" panose="020F0502020204030204" pitchFamily="34" charset="0"/>
                <a:cs typeface="Times New Roman" panose="02020603050405020304" pitchFamily="18" charset="0"/>
              </a:rPr>
              <a:t>主旨</a:t>
            </a:r>
            <a:r>
              <a:rPr lang="en-US" altLang="zh-TW" sz="1600" kern="100" dirty="0">
                <a:latin typeface="Calibri" panose="020F0502020204030204" pitchFamily="34" charset="0"/>
                <a:cs typeface="Times New Roman" panose="02020603050405020304" pitchFamily="18" charset="0"/>
              </a:rPr>
              <a:t>: </a:t>
            </a:r>
            <a:r>
              <a:rPr lang="zh-TW" altLang="zh-TW" sz="1600" kern="100" dirty="0">
                <a:latin typeface="Calibri" panose="020F0502020204030204" pitchFamily="34" charset="0"/>
                <a:cs typeface="Times New Roman" panose="02020603050405020304" pitchFamily="18" charset="0"/>
              </a:rPr>
              <a:t>擬請同意</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系</a:t>
            </a:r>
            <a:r>
              <a:rPr lang="en-US" altLang="zh-TW" sz="1600" kern="100" dirty="0">
                <a:latin typeface="Calibri" panose="020F0502020204030204" pitchFamily="34" charset="0"/>
                <a:cs typeface="Times New Roman" panose="02020603050405020304" pitchFamily="18" charset="0"/>
              </a:rPr>
              <a:t>(XXX</a:t>
            </a:r>
            <a:r>
              <a:rPr lang="zh-TW" altLang="zh-TW" sz="1600" kern="100" dirty="0">
                <a:latin typeface="Calibri" panose="020F0502020204030204" pitchFamily="34" charset="0"/>
                <a:cs typeface="Times New Roman" panose="02020603050405020304" pitchFamily="18" charset="0"/>
              </a:rPr>
              <a:t>研究中心</a:t>
            </a:r>
            <a:r>
              <a:rPr lang="en-US" altLang="zh-TW" sz="1600" kern="100" dirty="0">
                <a:latin typeface="Calibri" panose="020F0502020204030204" pitchFamily="34" charset="0"/>
                <a:cs typeface="Times New Roman" panose="02020603050405020304" pitchFamily="18" charset="0"/>
              </a:rPr>
              <a:t>)XXX</a:t>
            </a:r>
            <a:r>
              <a:rPr lang="zh-TW" altLang="zh-TW" sz="1600" kern="100" dirty="0">
                <a:latin typeface="Calibri" panose="020F0502020204030204" pitchFamily="34" charset="0"/>
                <a:cs typeface="Times New Roman" panose="02020603050405020304" pitchFamily="18" charset="0"/>
              </a:rPr>
              <a:t>教授延攬</a:t>
            </a:r>
            <a:r>
              <a:rPr lang="en-US" altLang="zh-TW" sz="1600" kern="100" dirty="0">
                <a:latin typeface="Calibri" panose="020F0502020204030204" pitchFamily="34" charset="0"/>
                <a:cs typeface="Times New Roman" panose="02020603050405020304" pitchFamily="18" charset="0"/>
              </a:rPr>
              <a:t>/</a:t>
            </a:r>
            <a:r>
              <a:rPr lang="zh-TW" altLang="zh-TW" sz="1600" kern="100" dirty="0" smtClean="0">
                <a:latin typeface="Calibri" panose="020F0502020204030204" pitchFamily="34" charset="0"/>
                <a:cs typeface="Times New Roman" panose="02020603050405020304" pitchFamily="18" charset="0"/>
              </a:rPr>
              <a:t>聘任</a:t>
            </a:r>
            <a:r>
              <a:rPr lang="zh-TW" altLang="en-US" sz="1600" u="sng" kern="100" dirty="0" smtClean="0">
                <a:latin typeface="Calibri" panose="020F0502020204030204" pitchFamily="34" charset="0"/>
                <a:cs typeface="Times New Roman" panose="02020603050405020304" pitchFamily="18" charset="0"/>
              </a:rPr>
              <a:t>受聘人姓名</a:t>
            </a:r>
            <a:r>
              <a:rPr lang="zh-TW" altLang="en-US" sz="1600" kern="100" dirty="0" smtClean="0">
                <a:latin typeface="Calibri" panose="020F0502020204030204" pitchFamily="34" charset="0"/>
                <a:cs typeface="Times New Roman" panose="02020603050405020304" pitchFamily="18" charset="0"/>
              </a:rPr>
              <a:t>為</a:t>
            </a:r>
            <a:r>
              <a:rPr lang="zh-TW" altLang="zh-TW" sz="1600" kern="100" dirty="0" smtClean="0">
                <a:latin typeface="Calibri" panose="020F0502020204030204" pitchFamily="34" charset="0"/>
                <a:cs typeface="Times New Roman" panose="02020603050405020304" pitchFamily="18" charset="0"/>
              </a:rPr>
              <a:t>博士後</a:t>
            </a:r>
            <a:r>
              <a:rPr lang="zh-TW" altLang="zh-TW" sz="1600" kern="100" dirty="0">
                <a:latin typeface="Calibri" panose="020F0502020204030204" pitchFamily="34" charset="0"/>
                <a:cs typeface="Times New Roman" panose="02020603050405020304" pitchFamily="18" charset="0"/>
              </a:rPr>
              <a:t>研究員一名，詳如說明，敬請鑒核。</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a:lnSpc>
                <a:spcPts val="2400"/>
              </a:lnSpc>
              <a:spcAft>
                <a:spcPts val="0"/>
              </a:spcAft>
            </a:pPr>
            <a:r>
              <a:rPr lang="en-US" altLang="zh-TW" sz="1600" kern="100" dirty="0">
                <a:latin typeface="微軟正黑體" panose="020B0604030504040204" pitchFamily="34" charset="-120"/>
                <a:ea typeface="新細明體" panose="02020500000000000000" pitchFamily="18" charset="-120"/>
                <a:cs typeface="Times New Roman" panose="02020603050405020304" pitchFamily="18" charset="0"/>
              </a:rPr>
              <a:t> </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a:lnSpc>
                <a:spcPts val="2400"/>
              </a:lnSpc>
              <a:spcAft>
                <a:spcPts val="0"/>
              </a:spcAft>
            </a:pPr>
            <a:r>
              <a:rPr lang="zh-TW" altLang="zh-TW" sz="1600" kern="100" dirty="0">
                <a:latin typeface="Calibri" panose="020F0502020204030204" pitchFamily="34" charset="0"/>
                <a:cs typeface="Times New Roman" panose="02020603050405020304" pitchFamily="18" charset="0"/>
              </a:rPr>
              <a:t>說明</a:t>
            </a:r>
            <a:r>
              <a:rPr lang="en-US" altLang="zh-TW" sz="1600" kern="100" dirty="0">
                <a:latin typeface="Calibri" panose="020F0502020204030204" pitchFamily="34" charset="0"/>
                <a:cs typeface="Times New Roman" panose="02020603050405020304" pitchFamily="18" charset="0"/>
              </a:rPr>
              <a:t>:</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marL="342900" lvl="0" indent="-342900">
              <a:lnSpc>
                <a:spcPts val="2400"/>
              </a:lnSpc>
              <a:spcAft>
                <a:spcPts val="0"/>
              </a:spcAft>
              <a:buFont typeface="+mj-ea"/>
              <a:buAutoNum type="ea1ChtPlain"/>
            </a:pPr>
            <a:r>
              <a:rPr lang="zh-TW" altLang="zh-TW" sz="1600" kern="100" dirty="0">
                <a:latin typeface="Calibri" panose="020F0502020204030204" pitchFamily="34" charset="0"/>
                <a:cs typeface="Times New Roman" panose="02020603050405020304" pitchFamily="18" charset="0"/>
              </a:rPr>
              <a:t>請說明延攬聘用教師因執行甚麼計畫</a:t>
            </a:r>
            <a:r>
              <a:rPr lang="en-US" altLang="zh-TW" sz="1600" kern="100" dirty="0">
                <a:latin typeface="Calibri" panose="020F0502020204030204" pitchFamily="34" charset="0"/>
                <a:cs typeface="Times New Roman" panose="02020603050405020304" pitchFamily="18" charset="0"/>
              </a:rPr>
              <a:t>/</a:t>
            </a:r>
            <a:r>
              <a:rPr lang="zh-TW" altLang="zh-TW" sz="1600" kern="100" dirty="0">
                <a:latin typeface="Calibri" panose="020F0502020204030204" pitchFamily="34" charset="0"/>
                <a:cs typeface="Times New Roman" panose="02020603050405020304" pitchFamily="18" charset="0"/>
              </a:rPr>
              <a:t>目的而擬聘用博士後研究</a:t>
            </a:r>
            <a:r>
              <a:rPr lang="en-US" altLang="zh-TW" sz="1600" kern="100" dirty="0">
                <a:latin typeface="Calibri" panose="020F0502020204030204" pitchFamily="34" charset="0"/>
                <a:cs typeface="Times New Roman" panose="02020603050405020304" pitchFamily="18" charset="0"/>
              </a:rPr>
              <a:t>XXX</a:t>
            </a:r>
            <a:r>
              <a:rPr lang="zh-TW" altLang="zh-TW" sz="1600" kern="100" dirty="0">
                <a:latin typeface="Calibri" panose="020F0502020204030204" pitchFamily="34" charset="0"/>
                <a:cs typeface="Times New Roman" panose="02020603050405020304" pitchFamily="18" charset="0"/>
              </a:rPr>
              <a:t>，申請資料請詳如附件申請表。</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marL="342900" lvl="0" indent="-342900">
              <a:lnSpc>
                <a:spcPts val="2400"/>
              </a:lnSpc>
              <a:spcAft>
                <a:spcPts val="0"/>
              </a:spcAft>
              <a:buFont typeface="+mj-ea"/>
              <a:buAutoNum type="ea1ChtPlain"/>
            </a:pPr>
            <a:r>
              <a:rPr lang="zh-TW" altLang="zh-TW" sz="1600" kern="100" dirty="0">
                <a:latin typeface="Calibri" panose="020F0502020204030204" pitchFamily="34" charset="0"/>
                <a:cs typeface="Times New Roman" panose="02020603050405020304" pitchFamily="18" charset="0"/>
              </a:rPr>
              <a:t>本次聘任日期為</a:t>
            </a:r>
            <a:r>
              <a:rPr lang="en-US" altLang="zh-TW" sz="1600" kern="100" dirty="0">
                <a:latin typeface="Calibri" panose="020F0502020204030204" pitchFamily="34" charset="0"/>
                <a:cs typeface="Times New Roman" panose="02020603050405020304" pitchFamily="18" charset="0"/>
              </a:rPr>
              <a:t>XXX</a:t>
            </a:r>
            <a:r>
              <a:rPr lang="zh-TW" altLang="zh-TW" sz="1600" kern="100" dirty="0">
                <a:latin typeface="Calibri" panose="020F0502020204030204" pitchFamily="34" charset="0"/>
                <a:cs typeface="Times New Roman" panose="02020603050405020304" pitchFamily="18" charset="0"/>
              </a:rPr>
              <a:t>年</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月</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日至</a:t>
            </a:r>
            <a:r>
              <a:rPr lang="en-US" altLang="zh-TW" sz="1600" kern="100" dirty="0">
                <a:latin typeface="Calibri" panose="020F0502020204030204" pitchFamily="34" charset="0"/>
                <a:cs typeface="Times New Roman" panose="02020603050405020304" pitchFamily="18" charset="0"/>
              </a:rPr>
              <a:t>XXX</a:t>
            </a:r>
            <a:r>
              <a:rPr lang="zh-TW" altLang="zh-TW" sz="1600" kern="100" dirty="0">
                <a:latin typeface="Calibri" panose="020F0502020204030204" pitchFamily="34" charset="0"/>
                <a:cs typeface="Times New Roman" panose="02020603050405020304" pitchFamily="18" charset="0"/>
              </a:rPr>
              <a:t>年</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月</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日，共計</a:t>
            </a:r>
            <a:r>
              <a:rPr lang="en-US" altLang="zh-TW" sz="1600" kern="100" dirty="0">
                <a:latin typeface="Calibri" panose="020F0502020204030204" pitchFamily="34" charset="0"/>
                <a:cs typeface="Times New Roman" panose="02020603050405020304" pitchFamily="18" charset="0"/>
              </a:rPr>
              <a:t>XX</a:t>
            </a:r>
            <a:r>
              <a:rPr lang="zh-TW" altLang="zh-TW" sz="1600" kern="100" dirty="0">
                <a:latin typeface="Calibri" panose="020F0502020204030204" pitchFamily="34" charset="0"/>
                <a:cs typeface="Times New Roman" panose="02020603050405020304" pitchFamily="18" charset="0"/>
              </a:rPr>
              <a:t>月，每月薪資</a:t>
            </a:r>
            <a:r>
              <a:rPr lang="en-US" altLang="zh-TW" sz="1600" kern="100" dirty="0">
                <a:latin typeface="Calibri" panose="020F0502020204030204" pitchFamily="34" charset="0"/>
                <a:cs typeface="Times New Roman" panose="02020603050405020304" pitchFamily="18" charset="0"/>
              </a:rPr>
              <a:t>XXXXX</a:t>
            </a:r>
            <a:r>
              <a:rPr lang="zh-TW" altLang="zh-TW" sz="1600" kern="100" dirty="0">
                <a:latin typeface="Calibri" panose="020F0502020204030204" pitchFamily="34" charset="0"/>
                <a:cs typeface="Times New Roman" panose="02020603050405020304" pitchFamily="18" charset="0"/>
              </a:rPr>
              <a:t>元，經費來源以</a:t>
            </a:r>
            <a:r>
              <a:rPr lang="en-US" altLang="zh-TW" sz="1600" kern="100" dirty="0">
                <a:latin typeface="Calibri" panose="020F0502020204030204" pitchFamily="34" charset="0"/>
                <a:cs typeface="Times New Roman" panose="02020603050405020304" pitchFamily="18" charset="0"/>
              </a:rPr>
              <a:t> XXXXX(</a:t>
            </a:r>
            <a:r>
              <a:rPr lang="zh-TW" altLang="zh-TW" sz="1600" kern="100" dirty="0">
                <a:latin typeface="Calibri" panose="020F0502020204030204" pitchFamily="34" charset="0"/>
                <a:cs typeface="Times New Roman" panose="02020603050405020304" pitchFamily="18" charset="0"/>
              </a:rPr>
              <a:t>經費代碼</a:t>
            </a:r>
            <a:r>
              <a:rPr lang="en-US" altLang="zh-TW" sz="1600" kern="100" dirty="0">
                <a:latin typeface="Calibri" panose="020F0502020204030204" pitchFamily="34" charset="0"/>
                <a:cs typeface="Times New Roman" panose="02020603050405020304" pitchFamily="18" charset="0"/>
              </a:rPr>
              <a:t>XXXX)</a:t>
            </a:r>
            <a:r>
              <a:rPr lang="zh-TW" altLang="zh-TW" sz="1600" kern="100" dirty="0">
                <a:latin typeface="Calibri" panose="020F0502020204030204" pitchFamily="34" charset="0"/>
                <a:cs typeface="Times New Roman" panose="02020603050405020304" pitchFamily="18" charset="0"/>
              </a:rPr>
              <a:t>經費項下支應。</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a:p>
            <a:pPr marL="342900" lvl="0" indent="-342900">
              <a:lnSpc>
                <a:spcPts val="2400"/>
              </a:lnSpc>
              <a:spcAft>
                <a:spcPts val="0"/>
              </a:spcAft>
              <a:buFont typeface="+mj-ea"/>
              <a:buAutoNum type="ea1ChtPlain"/>
            </a:pPr>
            <a:r>
              <a:rPr lang="zh-TW" altLang="zh-TW" sz="1600" kern="100" dirty="0">
                <a:latin typeface="Calibri" panose="020F0502020204030204" pitchFamily="34" charset="0"/>
                <a:cs typeface="Times New Roman" panose="02020603050405020304" pitchFamily="18" charset="0"/>
              </a:rPr>
              <a:t>檢附申請表、學經歷證明</a:t>
            </a:r>
            <a:r>
              <a:rPr lang="en-US" altLang="zh-TW" sz="1600" kern="100" dirty="0">
                <a:latin typeface="Calibri" panose="020F0502020204030204" pitchFamily="34" charset="0"/>
                <a:cs typeface="Times New Roman" panose="02020603050405020304" pitchFamily="18" charset="0"/>
              </a:rPr>
              <a:t>(</a:t>
            </a:r>
            <a:r>
              <a:rPr lang="zh-TW" altLang="zh-TW" sz="1600" kern="100" dirty="0">
                <a:latin typeface="Calibri" panose="020F0502020204030204" pitchFamily="34" charset="0"/>
                <a:cs typeface="Times New Roman" panose="02020603050405020304" pitchFamily="18" charset="0"/>
              </a:rPr>
              <a:t>畢業證書必備</a:t>
            </a:r>
            <a:r>
              <a:rPr lang="en-US" altLang="zh-TW" sz="1600" kern="100" dirty="0">
                <a:latin typeface="Calibri" panose="020F0502020204030204" pitchFamily="34" charset="0"/>
                <a:cs typeface="Times New Roman" panose="02020603050405020304" pitchFamily="18" charset="0"/>
              </a:rPr>
              <a:t>)</a:t>
            </a:r>
            <a:r>
              <a:rPr lang="zh-TW" altLang="zh-TW" sz="1600" kern="100" dirty="0">
                <a:latin typeface="Calibri" panose="020F0502020204030204" pitchFamily="34" charset="0"/>
                <a:cs typeface="Times New Roman" panose="02020603050405020304" pitchFamily="18" charset="0"/>
              </a:rPr>
              <a:t>及會議紀錄各乙份。</a:t>
            </a:r>
            <a:endParaRPr lang="zh-TW" altLang="zh-TW" sz="1600" kern="100" dirty="0">
              <a:latin typeface="Calibri" panose="020F0502020204030204" pitchFamily="34" charset="0"/>
              <a:ea typeface="新細明體"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3198394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自訂 1">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D13A55"/>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裁剪</Template>
  <TotalTime>325</TotalTime>
  <Words>562</Words>
  <Application>Microsoft Office PowerPoint</Application>
  <PresentationFormat>寬螢幕</PresentationFormat>
  <Paragraphs>58</Paragraphs>
  <Slides>4</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4</vt:i4>
      </vt:variant>
    </vt:vector>
  </HeadingPairs>
  <TitlesOfParts>
    <vt:vector size="10" baseType="lpstr">
      <vt:lpstr>微軟正黑體</vt:lpstr>
      <vt:lpstr>新細明體</vt:lpstr>
      <vt:lpstr>Calibri</vt:lpstr>
      <vt:lpstr>Franklin Gothic Book</vt:lpstr>
      <vt:lpstr>Times New Roman</vt:lpstr>
      <vt:lpstr>Crop</vt:lpstr>
      <vt:lpstr>以自有經費延攬 客座人員及研究人員 程序說明</vt:lpstr>
      <vt:lpstr>各次延攬短期人才審查會議決議</vt:lpstr>
      <vt:lpstr>以自有經費聘用程序說明</vt:lpstr>
      <vt:lpstr>簽文範本</vt:lpstr>
    </vt:vector>
  </TitlesOfParts>
  <Company>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本校延攬客座人員及研究人員程序說明</dc:title>
  <dc:creator>ADM-USER</dc:creator>
  <cp:lastModifiedBy>Windows 使用者</cp:lastModifiedBy>
  <cp:revision>16</cp:revision>
  <dcterms:created xsi:type="dcterms:W3CDTF">2020-06-16T03:25:11Z</dcterms:created>
  <dcterms:modified xsi:type="dcterms:W3CDTF">2024-10-16T02:29:20Z</dcterms:modified>
</cp:coreProperties>
</file>